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 id="2147483750" r:id="rId2"/>
  </p:sldMasterIdLst>
  <p:notesMasterIdLst>
    <p:notesMasterId r:id="rId6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Lst>
  <p:sldSz cx="9144000" cy="5143500" type="screen16x9"/>
  <p:notesSz cx="6858000" cy="9144000"/>
  <p:embeddedFontLst>
    <p:embeddedFont>
      <p:font typeface="Inconsolata" panose="020B0604020202020204" charset="0"/>
      <p:regular r:id="rId65"/>
      <p:bold r:id="rId66"/>
    </p:embeddedFont>
    <p:embeddedFont>
      <p:font typeface="Oswald" panose="02000503000000000000" pitchFamily="2" charset="0"/>
      <p:regular r:id="rId67"/>
      <p:bold r:id="rId68"/>
    </p:embeddedFont>
    <p:embeddedFont>
      <p:font typeface="Roboto" panose="020B0604020202020204" charset="0"/>
      <p:regular r:id="rId69"/>
      <p:bold r:id="rId70"/>
      <p:italic r:id="rId71"/>
      <p:boldItalic r:id="rId72"/>
    </p:embeddedFont>
    <p:embeddedFont>
      <p:font typeface="Roboto Light" panose="020B0604020202020204" charset="0"/>
      <p:regular r:id="rId73"/>
      <p:bold r:id="rId74"/>
      <p:italic r:id="rId75"/>
      <p:boldItalic r:id="rId76"/>
    </p:embeddedFont>
    <p:embeddedFont>
      <p:font typeface="Roboto Medium" panose="020B0604020202020204" charset="0"/>
      <p:regular r:id="rId77"/>
      <p:bold r:id="rId78"/>
      <p:italic r:id="rId79"/>
      <p:boldItalic r:id="rId80"/>
    </p:embeddedFont>
    <p:embeddedFont>
      <p:font typeface="Roboto Thin"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00072B-E49A-48E1-BB66-1D29532ED6C8}">
  <a:tblStyle styleId="{8300072B-E49A-48E1-BB66-1D29532ED6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4.fntdata"/><Relationship Id="rId76" Type="http://schemas.openxmlformats.org/officeDocument/2006/relationships/font" Target="fonts/font12.fntdata"/><Relationship Id="rId84"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font" Target="fonts/font15.fntdata"/><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8.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ribbble.com/shots/4298963-Show-passwor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tock.adobe.com/images/touch/101143687?prev_url=detai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960275366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960275366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75ecaeaef4_0_3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75ecaeaef4_0_3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shutterstock_328658639</a:t>
            </a:r>
            <a:endParaRPr sz="1000" i="1">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6c680d8457_1_1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6c680d8457_1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5a4750a4ed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5a4750a4e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Prekesh</a:t>
            </a:r>
            <a:endParaRPr sz="1000" i="1">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g5a4750a4e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4" name="Google Shape;2194;g5a4750a4e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6c680d8457_1_2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6c680d8457_1_2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a:t>
            </a:r>
            <a:r>
              <a:rPr lang="en" sz="1000" i="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101143687</a:t>
            </a:r>
            <a:endParaRPr sz="1000" i="1">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5a4750a4ed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3" name="Google Shape;2223;g5a4750a4e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6c680d8457_1_4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6c680d8457_1_4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6c680d8457_1_4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6c680d8457_1_4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5a4750a4ed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5a4750a4ed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6c680d845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6c680d845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5a4750a4ed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5a4750a4e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960275366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960275366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5a4750a4ed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5a4750a4e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shutterstock_505694416</a:t>
            </a:r>
            <a:endParaRPr sz="1000" i="1">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5a4750a4ed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5a4750a4e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shutterstock_1330359209</a:t>
            </a:r>
            <a:endParaRPr sz="1000" i="1">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960275366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960275366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960275366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960275366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shutterstock_259363067</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9602753665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9602753665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shutterstock_404990728</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9602753665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9602753665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5a4750a4ed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5a4750a4ed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shutterstock_376748761</a:t>
            </a:r>
            <a:endParaRPr sz="1000" i="1">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96294bf897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96294bf897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75ecaeaef4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75ecaeaef4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960275366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960275366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shutterstock_1141652006</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9602753665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960275366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shutterstock_155277629</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960275366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960275366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shutterstock_1100645201</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9602753665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960275366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9602753665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960275366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shutterstock_1105902953</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9602753665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960275366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shutterstock_1105902953</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9602753665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960275366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9602753665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4" name="Google Shape;2444;g9602753665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9602753665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9602753665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9602753665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9602753665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75ecaeaef4_0_1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75ecaeaef4_0_10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9602753665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9602753665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9602753665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9602753665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shutterstock_1177099138</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8"/>
        <p:cNvGrpSpPr/>
        <p:nvPr/>
      </p:nvGrpSpPr>
      <p:grpSpPr>
        <a:xfrm>
          <a:off x="0" y="0"/>
          <a:ext cx="0" cy="0"/>
          <a:chOff x="0" y="0"/>
          <a:chExt cx="0" cy="0"/>
        </a:xfrm>
      </p:grpSpPr>
      <p:sp>
        <p:nvSpPr>
          <p:cNvPr id="2509" name="Google Shape;2509;g9602753665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0" name="Google Shape;2510;g960275366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9602753665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2" name="Google Shape;2522;g9602753665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9602753665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9602753665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6c680d8457_1_3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6c680d8457_1_3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5a4750a4ed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2" name="Google Shape;2542;g5a4750a4ed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g96294bf897_1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9" name="Google Shape;2549;g96294bf897_1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shutterstock_217638118</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75ec8cc19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75ec8cc19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shutterstock_1016735575</a:t>
            </a:r>
            <a:endParaRPr sz="1000" i="1">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6c680d8457_1_4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6c680d8457_1_4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sources: shutterstock_411741793, shutterstock_185621111, shutterstock_511910884</a:t>
            </a:r>
            <a:endParaRPr sz="1000" i="1">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6c680d8457_1_1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6c680d8457_1_1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shutterstock_664638928</a:t>
            </a:r>
            <a:endParaRPr sz="1000" i="1">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2"/>
        <p:cNvGrpSpPr/>
        <p:nvPr/>
      </p:nvGrpSpPr>
      <p:grpSpPr>
        <a:xfrm>
          <a:off x="0" y="0"/>
          <a:ext cx="0" cy="0"/>
          <a:chOff x="0" y="0"/>
          <a:chExt cx="0" cy="0"/>
        </a:xfrm>
      </p:grpSpPr>
      <p:sp>
        <p:nvSpPr>
          <p:cNvPr id="2583" name="Google Shape;2583;g75ec8cc193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4" name="Google Shape;2584;g75ec8cc19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3"/>
        <p:cNvGrpSpPr/>
        <p:nvPr/>
      </p:nvGrpSpPr>
      <p:grpSpPr>
        <a:xfrm>
          <a:off x="0" y="0"/>
          <a:ext cx="0" cy="0"/>
          <a:chOff x="0" y="0"/>
          <a:chExt cx="0" cy="0"/>
        </a:xfrm>
      </p:grpSpPr>
      <p:sp>
        <p:nvSpPr>
          <p:cNvPr id="2594" name="Google Shape;2594;g75ec8cc193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5" name="Google Shape;2595;g75ec8cc193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6c66a712db_0_1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6c66a712db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9"/>
        <p:cNvGrpSpPr/>
        <p:nvPr/>
      </p:nvGrpSpPr>
      <p:grpSpPr>
        <a:xfrm>
          <a:off x="0" y="0"/>
          <a:ext cx="0" cy="0"/>
          <a:chOff x="0" y="0"/>
          <a:chExt cx="0" cy="0"/>
        </a:xfrm>
      </p:grpSpPr>
      <p:sp>
        <p:nvSpPr>
          <p:cNvPr id="2620" name="Google Shape;2620;g6c66a712d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1" name="Google Shape;2621;g6c66a712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shutterstock_1007349100</a:t>
            </a:r>
            <a:endParaRPr sz="1000" i="1">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0"/>
        <p:cNvGrpSpPr/>
        <p:nvPr/>
      </p:nvGrpSpPr>
      <p:grpSpPr>
        <a:xfrm>
          <a:off x="0" y="0"/>
          <a:ext cx="0" cy="0"/>
          <a:chOff x="0" y="0"/>
          <a:chExt cx="0" cy="0"/>
        </a:xfrm>
      </p:grpSpPr>
      <p:sp>
        <p:nvSpPr>
          <p:cNvPr id="2631" name="Google Shape;2631;g6c66a712db_0_2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2" name="Google Shape;2632;g6c66a712db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6c66a712db_0_2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7" name="Google Shape;2647;g6c66a712db_0_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6c680d8457_1_4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6c680d8457_1_4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6c66a712db_0_2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6c66a712db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shutterstock_557774158</a:t>
            </a:r>
            <a:endParaRPr sz="1000" i="1">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6c66a712db_0_2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3" name="Google Shape;2723;g6c66a712db_0_2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6c66a712db_0_2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6c66a712db_0_2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6c680d8457_1_1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6c680d8457_1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9602777a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9602777a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9"/>
        <p:cNvGrpSpPr/>
        <p:nvPr/>
      </p:nvGrpSpPr>
      <p:grpSpPr>
        <a:xfrm>
          <a:off x="0" y="0"/>
          <a:ext cx="0" cy="0"/>
          <a:chOff x="0" y="0"/>
          <a:chExt cx="0" cy="0"/>
        </a:xfrm>
      </p:grpSpPr>
      <p:sp>
        <p:nvSpPr>
          <p:cNvPr id="2740" name="Google Shape;2740;g9602777a4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 name="Google Shape;2741;g9602777a4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59d63fdb6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59d63fdb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75ecaeaef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75ecaeae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6c680d8457_1_1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6c680d8457_1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3"/>
        <p:cNvGrpSpPr/>
        <p:nvPr/>
      </p:nvGrpSpPr>
      <p:grpSpPr>
        <a:xfrm>
          <a:off x="0" y="0"/>
          <a:ext cx="0" cy="0"/>
          <a:chOff x="0" y="0"/>
          <a:chExt cx="0" cy="0"/>
        </a:xfrm>
      </p:grpSpPr>
      <p:pic>
        <p:nvPicPr>
          <p:cNvPr id="2024" name="Google Shape;2024;p10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5" name="Google Shape;2025;p10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6" name="Google Shape;2026;p10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7" name="Google Shape;2027;p10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3" name="Google Shape;1023;p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2" name="Google Shape;1032;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3" name="Google Shape;1033;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6" name="Google Shape;1056;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9" name="Google Shape;1059;p5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1" name="Google Shape;1061;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5" name="Google Shape;1065;p5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6" name="Google Shape;1066;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1" name="Google Shape;107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4" name="Google Shape;107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59"/>
          <p:cNvSpPr txBox="1">
            <a:spLocks noGrp="1"/>
          </p:cNvSpPr>
          <p:nvPr>
            <p:ph type="body" idx="3"/>
          </p:nvPr>
        </p:nvSpPr>
        <p:spPr>
          <a:xfrm>
            <a:off x="175" y="1284250"/>
            <a:ext cx="9144000" cy="34074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8" name="Google Shape;1078;p6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0" name="Google Shape;1080;p6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4" name="Google Shape;108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5" name="Google Shape;1085;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9" name="Google Shape;1089;p6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0" name="Google Shape;1090;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1" name="Google Shape;1091;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9" name="Google Shape;1099;p6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0" name="Google Shape;1100;p6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6" name="Google Shape;110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8" name="Google Shape;110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0" name="Google Shape;111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4" name="Google Shape;111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6" name="Google Shape;1116;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7" name="Google Shape;1117;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19" name="Google Shape;1119;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0" name="Google Shape;1120;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0" name="Google Shape;113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1" name="Google Shape;1131;p6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2"/>
        <p:cNvGrpSpPr/>
        <p:nvPr/>
      </p:nvGrpSpPr>
      <p:grpSpPr>
        <a:xfrm>
          <a:off x="0" y="0"/>
          <a:ext cx="0" cy="0"/>
          <a:chOff x="0" y="0"/>
          <a:chExt cx="0" cy="0"/>
        </a:xfrm>
      </p:grpSpPr>
      <p:sp>
        <p:nvSpPr>
          <p:cNvPr id="1133" name="Google Shape;1133;p6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6" name="Google Shape;1136;p6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7" name="Google Shape;1137;p6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9" name="Google Shape;1139;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1" name="Google Shape;1141;p6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1" name="Google Shape;1151;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3"/>
        <p:cNvGrpSpPr/>
        <p:nvPr/>
      </p:nvGrpSpPr>
      <p:grpSpPr>
        <a:xfrm>
          <a:off x="0" y="0"/>
          <a:ext cx="0" cy="0"/>
          <a:chOff x="0" y="0"/>
          <a:chExt cx="0" cy="0"/>
        </a:xfrm>
      </p:grpSpPr>
      <p:sp>
        <p:nvSpPr>
          <p:cNvPr id="1154" name="Google Shape;1154;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5" name="Google Shape;115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7" name="Google Shape;1157;p6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8" name="Google Shape;1158;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0" name="Google Shape;1160;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2" name="Google Shape;1162;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0" name="Google Shape;1170;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6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6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6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6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4" name="Google Shape;1194;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7" name="Google Shape;1197;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7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6" name="Google Shape;122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7" name="Google Shape;122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29" name="Google Shape;122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7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7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3" name="Google Shape;12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6" name="Google Shape;1266;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1" name="Google Shape;1271;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7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0" name="Google Shape;1300;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1" name="Google Shape;130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3" name="Google Shape;1303;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7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8"/>
        <p:cNvGrpSpPr/>
        <p:nvPr/>
      </p:nvGrpSpPr>
      <p:grpSpPr>
        <a:xfrm>
          <a:off x="0" y="0"/>
          <a:ext cx="0" cy="0"/>
          <a:chOff x="0" y="0"/>
          <a:chExt cx="0" cy="0"/>
        </a:xfrm>
      </p:grpSpPr>
      <p:sp>
        <p:nvSpPr>
          <p:cNvPr id="1339" name="Google Shape;133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1" name="Google Shape;134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2" name="Google Shape;134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5"/>
        <p:cNvGrpSpPr/>
        <p:nvPr/>
      </p:nvGrpSpPr>
      <p:grpSpPr>
        <a:xfrm>
          <a:off x="0" y="0"/>
          <a:ext cx="0" cy="0"/>
          <a:chOff x="0" y="0"/>
          <a:chExt cx="0" cy="0"/>
        </a:xfrm>
      </p:grpSpPr>
      <p:sp>
        <p:nvSpPr>
          <p:cNvPr id="1386" name="Google Shape;1386;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8" name="Google Shape;1388;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89" name="Google Shape;1389;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1" name="Google Shape;139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2"/>
        <p:cNvGrpSpPr/>
        <p:nvPr/>
      </p:nvGrpSpPr>
      <p:grpSpPr>
        <a:xfrm>
          <a:off x="0" y="0"/>
          <a:ext cx="0" cy="0"/>
          <a:chOff x="0" y="0"/>
          <a:chExt cx="0" cy="0"/>
        </a:xfrm>
      </p:grpSpPr>
      <p:sp>
        <p:nvSpPr>
          <p:cNvPr id="1433" name="Google Shape;143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5" name="Google Shape;143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6" name="Google Shape;1436;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0" name="Google Shape;146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2" name="Google Shape;146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7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7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4"/>
        <p:cNvGrpSpPr/>
        <p:nvPr/>
      </p:nvGrpSpPr>
      <p:grpSpPr>
        <a:xfrm>
          <a:off x="0" y="0"/>
          <a:ext cx="0" cy="0"/>
          <a:chOff x="0" y="0"/>
          <a:chExt cx="0" cy="0"/>
        </a:xfrm>
      </p:grpSpPr>
      <p:sp>
        <p:nvSpPr>
          <p:cNvPr id="1475" name="Google Shape;1475;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6" name="Google Shape;1476;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7" name="Google Shape;1477;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8" name="Google Shape;147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0" name="Google Shape;148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7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8" name="Google Shape;1498;p7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5" name="Google Shape;150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6" name="Google Shape;1506;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8" name="Google Shape;1508;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6" name="Google Shape;1516;p7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5" name="Google Shape;1535;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3" name="Google Shape;1543;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4" name="Google Shape;154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4" name="Google Shape;1554;p8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2" name="Google Shape;156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3" name="Google Shape;156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3" name="Google Shape;1573;p8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1" name="Google Shape;158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2" name="Google Shape;1582;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4" name="Google Shape;1594;p8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8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8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8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3" name="Google Shape;169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4" name="Google Shape;169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7" name="Google Shape;169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9" name="Google Shape;170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9" name="Google Shape;171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0" name="Google Shape;172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2" name="Google Shape;172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4" name="Google Shape;1734;p8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4" name="Google Shape;174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7" name="Google Shape;174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9" name="Google Shape;1759;p9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9" name="Google Shape;176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0" name="Google Shape;177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2" name="Google Shape;177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6" name="Google Shape;1786;p9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7" name="Google Shape;179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0" name="Google Shape;180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4" name="Google Shape;1814;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5" name="Google Shape;182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6" name="Google Shape;1826;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8" name="Google Shape;182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2" name="Google Shape;1842;p9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3" name="Google Shape;1853;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4" name="Google Shape;18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6" name="Google Shape;1856;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0" name="Google Shape;1870;p9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7"/>
        <p:cNvGrpSpPr/>
        <p:nvPr/>
      </p:nvGrpSpPr>
      <p:grpSpPr>
        <a:xfrm>
          <a:off x="0" y="0"/>
          <a:ext cx="0" cy="0"/>
          <a:chOff x="0" y="0"/>
          <a:chExt cx="0" cy="0"/>
        </a:xfrm>
      </p:grpSpPr>
      <p:sp>
        <p:nvSpPr>
          <p:cNvPr id="1878" name="Google Shape;187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0" name="Google Shape;188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0" name="Google Shape;1900;p9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8"/>
        <p:cNvGrpSpPr/>
        <p:nvPr/>
      </p:nvGrpSpPr>
      <p:grpSpPr>
        <a:xfrm>
          <a:off x="0" y="0"/>
          <a:ext cx="0" cy="0"/>
          <a:chOff x="0" y="0"/>
          <a:chExt cx="0" cy="0"/>
        </a:xfrm>
      </p:grpSpPr>
      <p:sp>
        <p:nvSpPr>
          <p:cNvPr id="1909" name="Google Shape;190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1" name="Google Shape;191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2" name="Google Shape;191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4" name="Google Shape;191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1" name="Google Shape;193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39"/>
        <p:cNvGrpSpPr/>
        <p:nvPr/>
      </p:nvGrpSpPr>
      <p:grpSpPr>
        <a:xfrm>
          <a:off x="0" y="0"/>
          <a:ext cx="0" cy="0"/>
          <a:chOff x="0" y="0"/>
          <a:chExt cx="0" cy="0"/>
        </a:xfrm>
      </p:grpSpPr>
      <p:sp>
        <p:nvSpPr>
          <p:cNvPr id="1940" name="Google Shape;194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2" name="Google Shape;194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5" name="Google Shape;194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2" name="Google Shape;1962;p9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0"/>
        <p:cNvGrpSpPr/>
        <p:nvPr/>
      </p:nvGrpSpPr>
      <p:grpSpPr>
        <a:xfrm>
          <a:off x="0" y="0"/>
          <a:ext cx="0" cy="0"/>
          <a:chOff x="0" y="0"/>
          <a:chExt cx="0" cy="0"/>
        </a:xfrm>
      </p:grpSpPr>
      <p:sp>
        <p:nvSpPr>
          <p:cNvPr id="1971" name="Google Shape;197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3" name="Google Shape;197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4" name="Google Shape;197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6" name="Google Shape;197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3" name="Google Shape;1993;p9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3" name="Google Shape;2003;p9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5" name="Google Shape;2005;p9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1" name="Google Shape;201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5"/>
        <p:cNvGrpSpPr/>
        <p:nvPr/>
      </p:nvGrpSpPr>
      <p:grpSpPr>
        <a:xfrm>
          <a:off x="0" y="0"/>
          <a:ext cx="0" cy="0"/>
          <a:chOff x="0" y="0"/>
          <a:chExt cx="0" cy="0"/>
        </a:xfrm>
      </p:grpSpPr>
      <p:sp>
        <p:nvSpPr>
          <p:cNvPr id="2016" name="Google Shape;20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57.xml"/><Relationship Id="rId4" Type="http://schemas.openxmlformats.org/officeDocument/2006/relationships/hyperlink" Target="https://www.nist.gov/"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3" Type="http://schemas.openxmlformats.org/officeDocument/2006/relationships/hyperlink" Target="https://www.nist.gov/system/files/documents/cyberframework/cybersecurity-framework-021214.pdf" TargetMode="External"/><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45.xml"/><Relationship Id="rId1" Type="http://schemas.openxmlformats.org/officeDocument/2006/relationships/slideLayout" Target="../slideLayouts/slideLayout100.xml"/><Relationship Id="rId4" Type="http://schemas.openxmlformats.org/officeDocument/2006/relationships/image" Target="../media/image50.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57.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57.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1.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3" Type="http://schemas.openxmlformats.org/officeDocument/2006/relationships/hyperlink" Target="https://defaultreasoning.com/" TargetMode="External"/><Relationship Id="rId2" Type="http://schemas.openxmlformats.org/officeDocument/2006/relationships/notesSlide" Target="../notesSlides/notesSlide56.xml"/><Relationship Id="rId1" Type="http://schemas.openxmlformats.org/officeDocument/2006/relationships/slideLayout" Target="../slideLayouts/slideLayout57.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0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GRC Day 3</a:t>
            </a:r>
            <a:endParaRPr/>
          </a:p>
        </p:txBody>
      </p:sp>
      <p:sp>
        <p:nvSpPr>
          <p:cNvPr id="2033" name="Google Shape;2033;p104"/>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sz="3000"/>
              <a:t>Governance and Compliance </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B1F4DB"/>
            </a:gs>
            <a:gs pos="100000">
              <a:srgbClr val="4FA786"/>
            </a:gs>
          </a:gsLst>
          <a:lin ang="5400012" scaled="0"/>
        </a:gradFill>
        <a:effectLst/>
      </p:bgPr>
    </p:bg>
    <p:spTree>
      <p:nvGrpSpPr>
        <p:cNvPr id="1" name="Shape 2147"/>
        <p:cNvGrpSpPr/>
        <p:nvPr/>
      </p:nvGrpSpPr>
      <p:grpSpPr>
        <a:xfrm>
          <a:off x="0" y="0"/>
          <a:ext cx="0" cy="0"/>
          <a:chOff x="0" y="0"/>
          <a:chExt cx="0" cy="0"/>
        </a:xfrm>
      </p:grpSpPr>
      <p:sp>
        <p:nvSpPr>
          <p:cNvPr id="2148" name="Google Shape;214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Policy and Framework</a:t>
            </a:r>
            <a:endParaRPr/>
          </a:p>
        </p:txBody>
      </p:sp>
      <p:sp>
        <p:nvSpPr>
          <p:cNvPr id="2149" name="Google Shape;2149;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We developed training plans by setting goals and determining </a:t>
            </a:r>
            <a:endParaRPr/>
          </a:p>
          <a:p>
            <a:pPr marL="0" lvl="0" indent="0" algn="l" rtl="0">
              <a:spcBef>
                <a:spcPts val="0"/>
              </a:spcBef>
              <a:spcAft>
                <a:spcPts val="0"/>
              </a:spcAft>
              <a:buClr>
                <a:schemeClr val="dk1"/>
              </a:buClr>
              <a:buSzPts val="1100"/>
              <a:buFont typeface="Arial"/>
              <a:buNone/>
            </a:pPr>
            <a:r>
              <a:rPr lang="en"/>
              <a:t>the steps necessary to achieve them.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
        <p:nvSpPr>
          <p:cNvPr id="2150" name="Google Shape;2150;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51" name="Google Shape;2151;p113"/>
          <p:cNvSpPr/>
          <p:nvPr/>
        </p:nvSpPr>
        <p:spPr>
          <a:xfrm flipH="1">
            <a:off x="382625" y="2217575"/>
            <a:ext cx="2515500" cy="2531100"/>
          </a:xfrm>
          <a:prstGeom prst="round2DiagRect">
            <a:avLst>
              <a:gd name="adj1" fmla="val 16667"/>
              <a:gd name="adj2" fmla="val 0"/>
            </a:avLst>
          </a:prstGeom>
          <a:solidFill>
            <a:srgbClr val="F3F3F3"/>
          </a:solidFill>
          <a:ln>
            <a:noFill/>
          </a:ln>
          <a:effectLst>
            <a:outerShdw blurRad="271463" dist="19050" dir="5400000" algn="bl" rotWithShape="0">
              <a:srgbClr val="4A9CAE">
                <a:alpha val="32000"/>
              </a:srgbClr>
            </a:outerShdw>
          </a:effectLst>
        </p:spPr>
        <p:txBody>
          <a:bodyPr spcFirstLastPara="1" wrap="square" lIns="91425" tIns="685800" rIns="0" bIns="91425" anchor="t" anchorCtr="0">
            <a:noAutofit/>
          </a:bodyPr>
          <a:lstStyle/>
          <a:p>
            <a:pPr marL="0" lvl="0" indent="0" algn="l" rtl="0">
              <a:lnSpc>
                <a:spcPct val="105000"/>
              </a:lnSpc>
              <a:spcBef>
                <a:spcPts val="0"/>
              </a:spcBef>
              <a:spcAft>
                <a:spcPts val="0"/>
              </a:spcAft>
              <a:buClr>
                <a:schemeClr val="dk1"/>
              </a:buClr>
              <a:buSzPts val="1100"/>
              <a:buFont typeface="Arial"/>
              <a:buNone/>
            </a:pPr>
            <a:br>
              <a:rPr lang="en">
                <a:latin typeface="Roboto"/>
                <a:ea typeface="Roboto"/>
                <a:cs typeface="Roboto"/>
                <a:sym typeface="Roboto"/>
              </a:rPr>
            </a:br>
            <a:endParaRPr>
              <a:latin typeface="Roboto"/>
              <a:ea typeface="Roboto"/>
              <a:cs typeface="Roboto"/>
              <a:sym typeface="Roboto"/>
            </a:endParaRPr>
          </a:p>
          <a:p>
            <a:pPr marL="0" lvl="0" indent="0" algn="l" rtl="0">
              <a:lnSpc>
                <a:spcPct val="105000"/>
              </a:lnSpc>
              <a:spcBef>
                <a:spcPts val="0"/>
              </a:spcBef>
              <a:spcAft>
                <a:spcPts val="0"/>
              </a:spcAft>
              <a:buClr>
                <a:schemeClr val="dk1"/>
              </a:buClr>
              <a:buSzPts val="1100"/>
              <a:buFont typeface="Arial"/>
              <a:buNone/>
            </a:pPr>
            <a:r>
              <a:rPr lang="en" b="1">
                <a:latin typeface="Roboto"/>
                <a:ea typeface="Roboto"/>
                <a:cs typeface="Roboto"/>
                <a:sym typeface="Roboto"/>
              </a:rPr>
              <a:t>For example, </a:t>
            </a:r>
            <a:br>
              <a:rPr lang="en">
                <a:latin typeface="Roboto"/>
                <a:ea typeface="Roboto"/>
                <a:cs typeface="Roboto"/>
                <a:sym typeface="Roboto"/>
              </a:rPr>
            </a:br>
            <a:r>
              <a:rPr lang="en">
                <a:latin typeface="Roboto"/>
                <a:ea typeface="Roboto"/>
                <a:cs typeface="Roboto"/>
                <a:sym typeface="Roboto"/>
              </a:rPr>
              <a:t>“Do not click on links </a:t>
            </a:r>
            <a:br>
              <a:rPr lang="en">
                <a:latin typeface="Roboto"/>
                <a:ea typeface="Roboto"/>
                <a:cs typeface="Roboto"/>
                <a:sym typeface="Roboto"/>
              </a:rPr>
            </a:br>
            <a:r>
              <a:rPr lang="en">
                <a:latin typeface="Roboto"/>
                <a:ea typeface="Roboto"/>
                <a:cs typeface="Roboto"/>
                <a:sym typeface="Roboto"/>
              </a:rPr>
              <a:t>in emails leading outside </a:t>
            </a:r>
            <a:br>
              <a:rPr lang="en">
                <a:latin typeface="Roboto"/>
                <a:ea typeface="Roboto"/>
                <a:cs typeface="Roboto"/>
                <a:sym typeface="Roboto"/>
              </a:rPr>
            </a:br>
            <a:r>
              <a:rPr lang="en">
                <a:latin typeface="Roboto"/>
                <a:ea typeface="Roboto"/>
                <a:cs typeface="Roboto"/>
                <a:sym typeface="Roboto"/>
              </a:rPr>
              <a:t>the corporate intranet.”</a:t>
            </a:r>
            <a:endParaRPr>
              <a:latin typeface="Roboto"/>
              <a:ea typeface="Roboto"/>
              <a:cs typeface="Roboto"/>
              <a:sym typeface="Roboto"/>
            </a:endParaRPr>
          </a:p>
          <a:p>
            <a:pPr marL="0" lvl="0" indent="0" algn="l" rtl="0">
              <a:lnSpc>
                <a:spcPct val="105000"/>
              </a:lnSpc>
              <a:spcBef>
                <a:spcPts val="0"/>
              </a:spcBef>
              <a:spcAft>
                <a:spcPts val="0"/>
              </a:spcAft>
              <a:buClr>
                <a:schemeClr val="dk1"/>
              </a:buClr>
              <a:buSzPts val="1100"/>
              <a:buFont typeface="Arial"/>
              <a:buNone/>
            </a:pPr>
            <a:endParaRPr>
              <a:latin typeface="Roboto"/>
              <a:ea typeface="Roboto"/>
              <a:cs typeface="Roboto"/>
              <a:sym typeface="Roboto"/>
            </a:endParaRPr>
          </a:p>
          <a:p>
            <a:pPr marL="0" lvl="0" indent="0" algn="l" rtl="0">
              <a:lnSpc>
                <a:spcPct val="105000"/>
              </a:lnSpc>
              <a:spcBef>
                <a:spcPts val="0"/>
              </a:spcBef>
              <a:spcAft>
                <a:spcPts val="0"/>
              </a:spcAft>
              <a:buNone/>
            </a:pPr>
            <a:endParaRPr>
              <a:latin typeface="Roboto"/>
              <a:ea typeface="Roboto"/>
              <a:cs typeface="Roboto"/>
              <a:sym typeface="Roboto"/>
            </a:endParaRPr>
          </a:p>
        </p:txBody>
      </p:sp>
      <p:sp>
        <p:nvSpPr>
          <p:cNvPr id="2152" name="Google Shape;2152;p113"/>
          <p:cNvSpPr/>
          <p:nvPr/>
        </p:nvSpPr>
        <p:spPr>
          <a:xfrm>
            <a:off x="382625" y="1539625"/>
            <a:ext cx="2515482" cy="1794906"/>
          </a:xfrm>
          <a:prstGeom prst="flowChartDocument">
            <a:avLst/>
          </a:prstGeom>
          <a:solidFill>
            <a:srgbClr val="0B5394"/>
          </a:solidFill>
          <a:ln>
            <a:noFill/>
          </a:ln>
        </p:spPr>
        <p:txBody>
          <a:bodyPr spcFirstLastPara="1" wrap="square" lIns="182875" tIns="18287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Roboto"/>
                <a:ea typeface="Roboto"/>
                <a:cs typeface="Roboto"/>
                <a:sym typeface="Roboto"/>
              </a:rPr>
              <a:t>The training plan prescribed a specific rule that employees should follow. </a:t>
            </a:r>
            <a:endParaRPr>
              <a:solidFill>
                <a:srgbClr val="FFFFFF"/>
              </a:solidFill>
              <a:latin typeface="Roboto"/>
              <a:ea typeface="Roboto"/>
              <a:cs typeface="Roboto"/>
              <a:sym typeface="Roboto"/>
            </a:endParaRPr>
          </a:p>
        </p:txBody>
      </p:sp>
      <p:sp>
        <p:nvSpPr>
          <p:cNvPr id="2153" name="Google Shape;2153;p113"/>
          <p:cNvSpPr/>
          <p:nvPr/>
        </p:nvSpPr>
        <p:spPr>
          <a:xfrm flipH="1">
            <a:off x="3293350" y="2217575"/>
            <a:ext cx="2515500" cy="2531100"/>
          </a:xfrm>
          <a:prstGeom prst="round2DiagRect">
            <a:avLst>
              <a:gd name="adj1" fmla="val 16667"/>
              <a:gd name="adj2" fmla="val 0"/>
            </a:avLst>
          </a:prstGeom>
          <a:solidFill>
            <a:srgbClr val="F3F3F3"/>
          </a:solidFill>
          <a:ln>
            <a:noFill/>
          </a:ln>
          <a:effectLst>
            <a:outerShdw blurRad="271463" dist="19050" dir="5400000" algn="bl" rotWithShape="0">
              <a:srgbClr val="4A9CAE">
                <a:alpha val="32000"/>
              </a:srgbClr>
            </a:outerShdw>
          </a:effectLst>
        </p:spPr>
        <p:txBody>
          <a:bodyPr spcFirstLastPara="1" wrap="square" lIns="91425" tIns="685800" rIns="0" bIns="91425" anchor="t" anchorCtr="0">
            <a:noAutofit/>
          </a:bodyPr>
          <a:lstStyle/>
          <a:p>
            <a:pPr marL="0" lvl="0" indent="0" algn="l" rtl="0">
              <a:lnSpc>
                <a:spcPct val="105000"/>
              </a:lnSpc>
              <a:spcBef>
                <a:spcPts val="0"/>
              </a:spcBef>
              <a:spcAft>
                <a:spcPts val="0"/>
              </a:spcAft>
              <a:buClr>
                <a:schemeClr val="dk1"/>
              </a:buClr>
              <a:buSzPts val="1100"/>
              <a:buFont typeface="Arial"/>
              <a:buNone/>
            </a:pPr>
            <a:br>
              <a:rPr lang="en">
                <a:latin typeface="Roboto"/>
                <a:ea typeface="Roboto"/>
                <a:cs typeface="Roboto"/>
                <a:sym typeface="Roboto"/>
              </a:rPr>
            </a:br>
            <a:endParaRPr>
              <a:latin typeface="Roboto"/>
              <a:ea typeface="Roboto"/>
              <a:cs typeface="Roboto"/>
              <a:sym typeface="Roboto"/>
            </a:endParaRPr>
          </a:p>
          <a:p>
            <a:pPr marL="0" lvl="0" indent="0" algn="l" rtl="0">
              <a:lnSpc>
                <a:spcPct val="105000"/>
              </a:lnSpc>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In this case,</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rule specifies a download policy.</a:t>
            </a:r>
            <a:endParaRPr>
              <a:latin typeface="Roboto"/>
              <a:ea typeface="Roboto"/>
              <a:cs typeface="Roboto"/>
              <a:sym typeface="Roboto"/>
            </a:endParaRPr>
          </a:p>
          <a:p>
            <a:pPr marL="0" lvl="0" indent="0" algn="l" rtl="0">
              <a:lnSpc>
                <a:spcPct val="105000"/>
              </a:lnSpc>
              <a:spcBef>
                <a:spcPts val="0"/>
              </a:spcBef>
              <a:spcAft>
                <a:spcPts val="0"/>
              </a:spcAft>
              <a:buNone/>
            </a:pPr>
            <a:endParaRPr>
              <a:latin typeface="Roboto"/>
              <a:ea typeface="Roboto"/>
              <a:cs typeface="Roboto"/>
              <a:sym typeface="Roboto"/>
            </a:endParaRPr>
          </a:p>
        </p:txBody>
      </p:sp>
      <p:sp>
        <p:nvSpPr>
          <p:cNvPr id="2154" name="Google Shape;2154;p113"/>
          <p:cNvSpPr/>
          <p:nvPr/>
        </p:nvSpPr>
        <p:spPr>
          <a:xfrm>
            <a:off x="3293350" y="1539625"/>
            <a:ext cx="2515482" cy="1794906"/>
          </a:xfrm>
          <a:prstGeom prst="flowChartDocument">
            <a:avLst/>
          </a:prstGeom>
          <a:solidFill>
            <a:srgbClr val="0B5394"/>
          </a:solidFill>
          <a:ln>
            <a:noFill/>
          </a:ln>
        </p:spPr>
        <p:txBody>
          <a:bodyPr spcFirstLastPara="1" wrap="square" lIns="182875" tIns="18287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Roboto"/>
                <a:ea typeface="Roboto"/>
                <a:cs typeface="Roboto"/>
                <a:sym typeface="Roboto"/>
              </a:rPr>
              <a:t>This rule is an example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of a </a:t>
            </a:r>
            <a:r>
              <a:rPr lang="en" b="1">
                <a:solidFill>
                  <a:srgbClr val="FFFFFF"/>
                </a:solidFill>
                <a:latin typeface="Roboto"/>
                <a:ea typeface="Roboto"/>
                <a:cs typeface="Roboto"/>
                <a:sym typeface="Roboto"/>
              </a:rPr>
              <a:t>policy</a:t>
            </a:r>
            <a:r>
              <a:rPr lang="en">
                <a:solidFill>
                  <a:srgbClr val="FFFFFF"/>
                </a:solidFill>
                <a:latin typeface="Roboto"/>
                <a:ea typeface="Roboto"/>
                <a:cs typeface="Roboto"/>
                <a:sym typeface="Roboto"/>
              </a:rPr>
              <a:t>—a course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or principle of action proposed by a business. </a:t>
            </a:r>
            <a:endParaRPr>
              <a:solidFill>
                <a:srgbClr val="FFFFFF"/>
              </a:solidFill>
              <a:latin typeface="Roboto"/>
              <a:ea typeface="Roboto"/>
              <a:cs typeface="Roboto"/>
              <a:sym typeface="Roboto"/>
            </a:endParaRPr>
          </a:p>
        </p:txBody>
      </p:sp>
      <p:sp>
        <p:nvSpPr>
          <p:cNvPr id="2155" name="Google Shape;2155;p113"/>
          <p:cNvSpPr/>
          <p:nvPr/>
        </p:nvSpPr>
        <p:spPr>
          <a:xfrm flipH="1">
            <a:off x="6167925" y="2199500"/>
            <a:ext cx="2515500" cy="2531100"/>
          </a:xfrm>
          <a:prstGeom prst="round2DiagRect">
            <a:avLst>
              <a:gd name="adj1" fmla="val 16667"/>
              <a:gd name="adj2" fmla="val 0"/>
            </a:avLst>
          </a:prstGeom>
          <a:solidFill>
            <a:srgbClr val="F3F3F3"/>
          </a:solidFill>
          <a:ln>
            <a:noFill/>
          </a:ln>
          <a:effectLst>
            <a:outerShdw blurRad="271463" dist="19050" dir="5400000" algn="bl" rotWithShape="0">
              <a:srgbClr val="4A9CAE">
                <a:alpha val="32000"/>
              </a:srgbClr>
            </a:outerShdw>
          </a:effectLst>
        </p:spPr>
        <p:txBody>
          <a:bodyPr spcFirstLastPara="1" wrap="square" lIns="91425" tIns="685800" rIns="0" bIns="91425" anchor="t" anchorCtr="0">
            <a:noAutofit/>
          </a:bodyPr>
          <a:lstStyle/>
          <a:p>
            <a:pPr marL="0" lvl="0" indent="0" algn="l" rtl="0">
              <a:lnSpc>
                <a:spcPct val="105000"/>
              </a:lnSpc>
              <a:spcBef>
                <a:spcPts val="0"/>
              </a:spcBef>
              <a:spcAft>
                <a:spcPts val="0"/>
              </a:spcAft>
              <a:buClr>
                <a:schemeClr val="dk1"/>
              </a:buClr>
              <a:buSzPts val="1100"/>
              <a:buFont typeface="Arial"/>
              <a:buNone/>
            </a:pPr>
            <a:br>
              <a:rPr lang="en">
                <a:latin typeface="Roboto"/>
                <a:ea typeface="Roboto"/>
                <a:cs typeface="Roboto"/>
                <a:sym typeface="Roboto"/>
              </a:rPr>
            </a:br>
            <a:endParaRPr>
              <a:latin typeface="Roboto"/>
              <a:ea typeface="Roboto"/>
              <a:cs typeface="Roboto"/>
              <a:sym typeface="Roboto"/>
            </a:endParaRPr>
          </a:p>
          <a:p>
            <a:pPr marL="0" lvl="0" indent="0" algn="l" rtl="0">
              <a:lnSpc>
                <a:spcPct val="105000"/>
              </a:lnSpc>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In other words,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business implemented a policy as a means of achieving a goal.</a:t>
            </a:r>
            <a:endParaRPr>
              <a:latin typeface="Roboto"/>
              <a:ea typeface="Roboto"/>
              <a:cs typeface="Roboto"/>
              <a:sym typeface="Roboto"/>
            </a:endParaRPr>
          </a:p>
          <a:p>
            <a:pPr marL="0" lvl="0" indent="0" algn="l" rtl="0">
              <a:lnSpc>
                <a:spcPct val="105000"/>
              </a:lnSpc>
              <a:spcBef>
                <a:spcPts val="0"/>
              </a:spcBef>
              <a:spcAft>
                <a:spcPts val="0"/>
              </a:spcAft>
              <a:buClr>
                <a:schemeClr val="dk1"/>
              </a:buClr>
              <a:buSzPts val="1100"/>
              <a:buFont typeface="Arial"/>
              <a:buNone/>
            </a:pPr>
            <a:endParaRPr>
              <a:latin typeface="Roboto"/>
              <a:ea typeface="Roboto"/>
              <a:cs typeface="Roboto"/>
              <a:sym typeface="Roboto"/>
            </a:endParaRPr>
          </a:p>
          <a:p>
            <a:pPr marL="0" lvl="0" indent="0" algn="l" rtl="0">
              <a:lnSpc>
                <a:spcPct val="105000"/>
              </a:lnSpc>
              <a:spcBef>
                <a:spcPts val="0"/>
              </a:spcBef>
              <a:spcAft>
                <a:spcPts val="0"/>
              </a:spcAft>
              <a:buNone/>
            </a:pPr>
            <a:endParaRPr>
              <a:latin typeface="Roboto"/>
              <a:ea typeface="Roboto"/>
              <a:cs typeface="Roboto"/>
              <a:sym typeface="Roboto"/>
            </a:endParaRPr>
          </a:p>
        </p:txBody>
      </p:sp>
      <p:sp>
        <p:nvSpPr>
          <p:cNvPr id="2156" name="Google Shape;2156;p113"/>
          <p:cNvSpPr/>
          <p:nvPr/>
        </p:nvSpPr>
        <p:spPr>
          <a:xfrm>
            <a:off x="6167925" y="1539625"/>
            <a:ext cx="2515482" cy="1794906"/>
          </a:xfrm>
          <a:prstGeom prst="flowChartDocument">
            <a:avLst/>
          </a:prstGeom>
          <a:solidFill>
            <a:srgbClr val="0B5394"/>
          </a:solidFill>
          <a:ln>
            <a:noFill/>
          </a:ln>
        </p:spPr>
        <p:txBody>
          <a:bodyPr spcFirstLastPara="1" wrap="square" lIns="182875" tIns="182875" rIns="91425" bIns="91425" anchor="t" anchorCtr="0">
            <a:noAutofit/>
          </a:bodyPr>
          <a:lstStyle/>
          <a:p>
            <a:pPr marL="0" lvl="0" indent="0" algn="l" rtl="0">
              <a:lnSpc>
                <a:spcPct val="100000"/>
              </a:lnSpc>
              <a:spcBef>
                <a:spcPts val="0"/>
              </a:spcBef>
              <a:spcAft>
                <a:spcPts val="0"/>
              </a:spcAft>
              <a:buNone/>
            </a:pPr>
            <a:r>
              <a:rPr lang="en">
                <a:solidFill>
                  <a:srgbClr val="FFFFFF"/>
                </a:solidFill>
                <a:latin typeface="Roboto"/>
                <a:ea typeface="Roboto"/>
                <a:cs typeface="Roboto"/>
                <a:sym typeface="Roboto"/>
              </a:rPr>
              <a:t>The goal of defining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and implementing a new download policy was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to reduce employee click-through rate to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less than 5%.</a:t>
            </a:r>
            <a:endParaRPr>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pic>
        <p:nvPicPr>
          <p:cNvPr id="2161" name="Google Shape;2161;p114"/>
          <p:cNvPicPr preferRelativeResize="0"/>
          <p:nvPr/>
        </p:nvPicPr>
        <p:blipFill rotWithShape="1">
          <a:blip r:embed="rId3">
            <a:alphaModFix/>
          </a:blip>
          <a:srcRect l="-8022" t="4734" r="9227"/>
          <a:stretch/>
        </p:blipFill>
        <p:spPr>
          <a:xfrm>
            <a:off x="3860650" y="790575"/>
            <a:ext cx="5626249" cy="4069100"/>
          </a:xfrm>
          <a:prstGeom prst="rect">
            <a:avLst/>
          </a:prstGeom>
          <a:noFill/>
          <a:ln>
            <a:noFill/>
          </a:ln>
        </p:spPr>
      </p:pic>
      <p:sp>
        <p:nvSpPr>
          <p:cNvPr id="2162" name="Google Shape;2162;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Policy and Framework</a:t>
            </a:r>
            <a:endParaRPr/>
          </a:p>
        </p:txBody>
      </p:sp>
      <p:sp>
        <p:nvSpPr>
          <p:cNvPr id="2163" name="Google Shape;2163;p114"/>
          <p:cNvSpPr txBox="1">
            <a:spLocks noGrp="1"/>
          </p:cNvSpPr>
          <p:nvPr>
            <p:ph type="subTitle" idx="1"/>
          </p:nvPr>
        </p:nvSpPr>
        <p:spPr>
          <a:xfrm>
            <a:off x="0" y="675975"/>
            <a:ext cx="6134100" cy="33981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0"/>
              </a:spcAft>
              <a:buNone/>
            </a:pPr>
            <a:r>
              <a:rPr lang="en"/>
              <a:t>A </a:t>
            </a:r>
            <a:r>
              <a:rPr lang="en" b="1"/>
              <a:t>policy </a:t>
            </a:r>
            <a:r>
              <a:rPr lang="en"/>
              <a:t>is a rule that defines the “right” behavior.</a:t>
            </a:r>
            <a:endParaRPr b="1"/>
          </a:p>
          <a:p>
            <a:pPr marL="320040" lvl="0" indent="-193040" algn="l" rtl="0">
              <a:lnSpc>
                <a:spcPct val="114000"/>
              </a:lnSpc>
              <a:spcBef>
                <a:spcPts val="800"/>
              </a:spcBef>
              <a:spcAft>
                <a:spcPts val="0"/>
              </a:spcAft>
              <a:buClr>
                <a:schemeClr val="dk1"/>
              </a:buClr>
              <a:buSzPts val="1600"/>
              <a:buChar char="●"/>
            </a:pPr>
            <a:r>
              <a:rPr lang="en" sz="1600">
                <a:solidFill>
                  <a:schemeClr val="dk1"/>
                </a:solidFill>
              </a:rPr>
              <a:t>Policies inform standards for behavior </a:t>
            </a:r>
            <a:br>
              <a:rPr lang="en" sz="1600">
                <a:solidFill>
                  <a:schemeClr val="dk1"/>
                </a:solidFill>
              </a:rPr>
            </a:br>
            <a:r>
              <a:rPr lang="en" sz="1600">
                <a:solidFill>
                  <a:schemeClr val="dk1"/>
                </a:solidFill>
              </a:rPr>
              <a:t>and operations. </a:t>
            </a:r>
            <a:endParaRPr sz="1600">
              <a:solidFill>
                <a:schemeClr val="dk1"/>
              </a:solidFill>
            </a:endParaRPr>
          </a:p>
          <a:p>
            <a:pPr marL="0" lvl="0" indent="0" algn="l" rtl="0">
              <a:lnSpc>
                <a:spcPct val="114000"/>
              </a:lnSpc>
              <a:spcBef>
                <a:spcPts val="2000"/>
              </a:spcBef>
              <a:spcAft>
                <a:spcPts val="0"/>
              </a:spcAft>
              <a:buClr>
                <a:schemeClr val="dk1"/>
              </a:buClr>
              <a:buSzPts val="1100"/>
              <a:buFont typeface="Arial"/>
              <a:buNone/>
            </a:pPr>
            <a:r>
              <a:rPr lang="en">
                <a:solidFill>
                  <a:schemeClr val="dk1"/>
                </a:solidFill>
              </a:rPr>
              <a:t>A</a:t>
            </a:r>
            <a:r>
              <a:rPr lang="en" b="1">
                <a:solidFill>
                  <a:schemeClr val="dk1"/>
                </a:solidFill>
              </a:rPr>
              <a:t> governance framework</a:t>
            </a:r>
            <a:r>
              <a:rPr lang="en">
                <a:solidFill>
                  <a:schemeClr val="dk1"/>
                </a:solidFill>
              </a:rPr>
              <a:t> defines the policies </a:t>
            </a:r>
            <a:br>
              <a:rPr lang="en">
                <a:solidFill>
                  <a:schemeClr val="dk1"/>
                </a:solidFill>
              </a:rPr>
            </a:br>
            <a:r>
              <a:rPr lang="en">
                <a:solidFill>
                  <a:schemeClr val="dk1"/>
                </a:solidFill>
              </a:rPr>
              <a:t>an organization must have in place. </a:t>
            </a:r>
            <a:endParaRPr>
              <a:solidFill>
                <a:schemeClr val="dk1"/>
              </a:solidFill>
            </a:endParaRPr>
          </a:p>
          <a:p>
            <a:pPr marL="320040" lvl="0" indent="-193040" algn="l" rtl="0">
              <a:lnSpc>
                <a:spcPct val="114000"/>
              </a:lnSpc>
              <a:spcBef>
                <a:spcPts val="800"/>
              </a:spcBef>
              <a:spcAft>
                <a:spcPts val="0"/>
              </a:spcAft>
              <a:buClr>
                <a:schemeClr val="dk1"/>
              </a:buClr>
              <a:buSzPts val="1600"/>
              <a:buChar char="●"/>
            </a:pPr>
            <a:r>
              <a:rPr lang="en" sz="1600">
                <a:solidFill>
                  <a:schemeClr val="dk1"/>
                </a:solidFill>
              </a:rPr>
              <a:t>Organizations must use these frameworks </a:t>
            </a:r>
            <a:br>
              <a:rPr lang="en" sz="1600">
                <a:solidFill>
                  <a:schemeClr val="dk1"/>
                </a:solidFill>
              </a:rPr>
            </a:br>
            <a:r>
              <a:rPr lang="en" sz="1600">
                <a:solidFill>
                  <a:schemeClr val="dk1"/>
                </a:solidFill>
              </a:rPr>
              <a:t>to remain compliant with federal regulations and industry standards. </a:t>
            </a:r>
            <a:endParaRPr sz="1600">
              <a:solidFill>
                <a:schemeClr val="dk1"/>
              </a:solidFill>
            </a:endParaRPr>
          </a:p>
          <a:p>
            <a:pPr marL="0" lvl="0" indent="0" algn="l" rtl="0">
              <a:lnSpc>
                <a:spcPct val="114000"/>
              </a:lnSpc>
              <a:spcBef>
                <a:spcPts val="800"/>
              </a:spcBef>
              <a:spcAft>
                <a:spcPts val="800"/>
              </a:spcAft>
              <a:buNone/>
            </a:pPr>
            <a:endParaRPr b="1"/>
          </a:p>
        </p:txBody>
      </p:sp>
      <p:sp>
        <p:nvSpPr>
          <p:cNvPr id="2164" name="Google Shape;2164;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CFE2F3"/>
            </a:gs>
            <a:gs pos="100000">
              <a:srgbClr val="6FA5F6"/>
            </a:gs>
          </a:gsLst>
          <a:path path="circle">
            <a:fillToRect l="50000" t="50000" r="50000" b="50000"/>
          </a:path>
          <a:tileRect/>
        </a:gradFill>
        <a:effectLst/>
      </p:bgPr>
    </p:bg>
    <p:spTree>
      <p:nvGrpSpPr>
        <p:cNvPr id="1" name="Shape 2168"/>
        <p:cNvGrpSpPr/>
        <p:nvPr/>
      </p:nvGrpSpPr>
      <p:grpSpPr>
        <a:xfrm>
          <a:off x="0" y="0"/>
          <a:ext cx="0" cy="0"/>
          <a:chOff x="0" y="0"/>
          <a:chExt cx="0" cy="0"/>
        </a:xfrm>
      </p:grpSpPr>
      <p:sp>
        <p:nvSpPr>
          <p:cNvPr id="2169" name="Google Shape;2169;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170" name="Google Shape;2170;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Business Goals Drive Policy Implementation</a:t>
            </a:r>
            <a:endParaRPr/>
          </a:p>
        </p:txBody>
      </p:sp>
      <p:sp>
        <p:nvSpPr>
          <p:cNvPr id="2171" name="Google Shape;2171;p115"/>
          <p:cNvSpPr txBox="1">
            <a:spLocks noGrp="1"/>
          </p:cNvSpPr>
          <p:nvPr>
            <p:ph type="subTitle" idx="1"/>
          </p:nvPr>
        </p:nvSpPr>
        <p:spPr>
          <a:xfrm>
            <a:off x="0" y="675975"/>
            <a:ext cx="9359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Business goals often drive policy creation. The two main types of business goals are: </a:t>
            </a:r>
            <a:endParaRPr sz="1700"/>
          </a:p>
        </p:txBody>
      </p:sp>
      <p:sp>
        <p:nvSpPr>
          <p:cNvPr id="2172" name="Google Shape;2172;p115"/>
          <p:cNvSpPr/>
          <p:nvPr/>
        </p:nvSpPr>
        <p:spPr>
          <a:xfrm>
            <a:off x="536350" y="1845900"/>
            <a:ext cx="2662500" cy="2892900"/>
          </a:xfrm>
          <a:prstGeom prst="roundRect">
            <a:avLst>
              <a:gd name="adj" fmla="val 3788"/>
            </a:avLst>
          </a:prstGeom>
          <a:solidFill>
            <a:srgbClr val="FFFFFF"/>
          </a:solidFill>
          <a:ln>
            <a:noFill/>
          </a:ln>
          <a:effectLst>
            <a:outerShdw blurRad="128588" dist="19050" dir="5400000" algn="bl" rotWithShape="0">
              <a:srgbClr val="000000">
                <a:alpha val="37000"/>
              </a:srgbClr>
            </a:outerShdw>
          </a:effectLst>
        </p:spPr>
        <p:txBody>
          <a:bodyPr spcFirstLastPara="1" wrap="square" lIns="182875" tIns="137150" rIns="182875" bIns="91425" anchor="t" anchorCtr="0">
            <a:noAutofit/>
          </a:bodyPr>
          <a:lstStyle/>
          <a:p>
            <a:pPr marL="0" lvl="0" indent="0" algn="l" rtl="0">
              <a:lnSpc>
                <a:spcPct val="114000"/>
              </a:lnSpc>
              <a:spcBef>
                <a:spcPts val="0"/>
              </a:spcBef>
              <a:spcAft>
                <a:spcPts val="0"/>
              </a:spcAft>
              <a:buClr>
                <a:schemeClr val="dk1"/>
              </a:buClr>
              <a:buSzPts val="1100"/>
              <a:buFont typeface="Arial"/>
              <a:buNone/>
            </a:pPr>
            <a:r>
              <a:rPr lang="en">
                <a:solidFill>
                  <a:srgbClr val="24292E"/>
                </a:solidFill>
                <a:latin typeface="Roboto Medium"/>
                <a:ea typeface="Roboto Medium"/>
                <a:cs typeface="Roboto Medium"/>
                <a:sym typeface="Roboto Medium"/>
              </a:rPr>
              <a:t>Targets that the business sets in its own interest. </a:t>
            </a:r>
            <a:endParaRPr>
              <a:solidFill>
                <a:srgbClr val="24292E"/>
              </a:solidFill>
              <a:latin typeface="Roboto Medium"/>
              <a:ea typeface="Roboto Medium"/>
              <a:cs typeface="Roboto Medium"/>
              <a:sym typeface="Roboto Medium"/>
            </a:endParaRPr>
          </a:p>
          <a:p>
            <a:pPr marL="0" lvl="0" indent="0" algn="l" rtl="0">
              <a:lnSpc>
                <a:spcPct val="114000"/>
              </a:lnSpc>
              <a:spcBef>
                <a:spcPts val="800"/>
              </a:spcBef>
              <a:spcAft>
                <a:spcPts val="0"/>
              </a:spcAft>
              <a:buNone/>
            </a:pPr>
            <a:r>
              <a:rPr lang="en">
                <a:solidFill>
                  <a:srgbClr val="24292E"/>
                </a:solidFill>
                <a:latin typeface="Roboto"/>
                <a:ea typeface="Roboto"/>
                <a:cs typeface="Roboto"/>
                <a:sym typeface="Roboto"/>
              </a:rPr>
              <a:t>For example, an organization might aim to reduce long-term security expenses to less than $400,000.</a:t>
            </a:r>
            <a:endParaRPr>
              <a:solidFill>
                <a:srgbClr val="24292E"/>
              </a:solidFill>
              <a:latin typeface="Roboto"/>
              <a:ea typeface="Roboto"/>
              <a:cs typeface="Roboto"/>
              <a:sym typeface="Roboto"/>
            </a:endParaRPr>
          </a:p>
          <a:p>
            <a:pPr marL="0" lvl="0" indent="0" algn="l" rtl="0">
              <a:lnSpc>
                <a:spcPct val="114000"/>
              </a:lnSpc>
              <a:spcBef>
                <a:spcPts val="800"/>
              </a:spcBef>
              <a:spcAft>
                <a:spcPts val="0"/>
              </a:spcAft>
              <a:buNone/>
            </a:pPr>
            <a:endParaRPr>
              <a:solidFill>
                <a:srgbClr val="24292E"/>
              </a:solidFill>
              <a:latin typeface="Roboto"/>
              <a:ea typeface="Roboto"/>
              <a:cs typeface="Roboto"/>
              <a:sym typeface="Roboto"/>
            </a:endParaRPr>
          </a:p>
          <a:p>
            <a:pPr marL="0" lvl="0" indent="0" algn="l" rtl="0">
              <a:lnSpc>
                <a:spcPct val="114000"/>
              </a:lnSpc>
              <a:spcBef>
                <a:spcPts val="800"/>
              </a:spcBef>
              <a:spcAft>
                <a:spcPts val="0"/>
              </a:spcAft>
              <a:buNone/>
            </a:pPr>
            <a:endParaRPr>
              <a:solidFill>
                <a:srgbClr val="24292E"/>
              </a:solidFill>
              <a:latin typeface="Roboto"/>
              <a:ea typeface="Roboto"/>
              <a:cs typeface="Roboto"/>
              <a:sym typeface="Roboto"/>
            </a:endParaRPr>
          </a:p>
          <a:p>
            <a:pPr marL="0" lvl="0" indent="0" algn="l" rtl="0">
              <a:lnSpc>
                <a:spcPct val="113000"/>
              </a:lnSpc>
              <a:spcBef>
                <a:spcPts val="800"/>
              </a:spcBef>
              <a:spcAft>
                <a:spcPts val="600"/>
              </a:spcAft>
              <a:buNone/>
            </a:pPr>
            <a:endParaRPr>
              <a:solidFill>
                <a:srgbClr val="24292E"/>
              </a:solidFill>
              <a:latin typeface="Roboto"/>
              <a:ea typeface="Roboto"/>
              <a:cs typeface="Roboto"/>
              <a:sym typeface="Roboto"/>
            </a:endParaRPr>
          </a:p>
        </p:txBody>
      </p:sp>
      <p:sp>
        <p:nvSpPr>
          <p:cNvPr id="2173" name="Google Shape;2173;p115"/>
          <p:cNvSpPr/>
          <p:nvPr/>
        </p:nvSpPr>
        <p:spPr>
          <a:xfrm>
            <a:off x="5945150" y="1845900"/>
            <a:ext cx="2662500" cy="2892900"/>
          </a:xfrm>
          <a:prstGeom prst="roundRect">
            <a:avLst>
              <a:gd name="adj" fmla="val 3788"/>
            </a:avLst>
          </a:prstGeom>
          <a:solidFill>
            <a:srgbClr val="FFFFFF"/>
          </a:solidFill>
          <a:ln>
            <a:noFill/>
          </a:ln>
          <a:effectLst>
            <a:outerShdw blurRad="128588" dist="19050" dir="5400000" algn="bl" rotWithShape="0">
              <a:srgbClr val="000000">
                <a:alpha val="37000"/>
              </a:srgbClr>
            </a:outerShdw>
          </a:effectLst>
        </p:spPr>
        <p:txBody>
          <a:bodyPr spcFirstLastPara="1" wrap="square" lIns="182875" tIns="137150" rIns="182875" bIns="91425" anchor="t" anchorCtr="0">
            <a:noAutofit/>
          </a:bodyPr>
          <a:lstStyle/>
          <a:p>
            <a:pPr marL="0" lvl="0" indent="0" algn="l" rtl="0">
              <a:lnSpc>
                <a:spcPct val="114000"/>
              </a:lnSpc>
              <a:spcBef>
                <a:spcPts val="0"/>
              </a:spcBef>
              <a:spcAft>
                <a:spcPts val="0"/>
              </a:spcAft>
              <a:buNone/>
            </a:pPr>
            <a:r>
              <a:rPr lang="en">
                <a:solidFill>
                  <a:srgbClr val="24292E"/>
                </a:solidFill>
                <a:latin typeface="Roboto Medium"/>
                <a:ea typeface="Roboto Medium"/>
                <a:cs typeface="Roboto Medium"/>
                <a:sym typeface="Roboto Medium"/>
              </a:rPr>
              <a:t>Targets that the business must hit because they will suffer consequences if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they do not. </a:t>
            </a:r>
            <a:endParaRPr>
              <a:solidFill>
                <a:srgbClr val="24292E"/>
              </a:solidFill>
              <a:latin typeface="Roboto Medium"/>
              <a:ea typeface="Roboto Medium"/>
              <a:cs typeface="Roboto Medium"/>
              <a:sym typeface="Roboto Medium"/>
            </a:endParaRPr>
          </a:p>
          <a:p>
            <a:pPr marL="0" lvl="0" indent="0" algn="l" rtl="0">
              <a:lnSpc>
                <a:spcPct val="114000"/>
              </a:lnSpc>
              <a:spcBef>
                <a:spcPts val="800"/>
              </a:spcBef>
              <a:spcAft>
                <a:spcPts val="800"/>
              </a:spcAft>
              <a:buNone/>
            </a:pPr>
            <a:r>
              <a:rPr lang="en">
                <a:solidFill>
                  <a:srgbClr val="24292E"/>
                </a:solidFill>
                <a:latin typeface="Roboto"/>
                <a:ea typeface="Roboto"/>
                <a:cs typeface="Roboto"/>
                <a:sym typeface="Roboto"/>
              </a:rPr>
              <a:t>For example, the requirement that online merchants process all credit card transactions securely, or suffer legal penalties if a customer’s PII is breached.</a:t>
            </a:r>
            <a:endParaRPr>
              <a:solidFill>
                <a:srgbClr val="24292E"/>
              </a:solidFill>
              <a:latin typeface="Roboto"/>
              <a:ea typeface="Roboto"/>
              <a:cs typeface="Roboto"/>
              <a:sym typeface="Roboto"/>
            </a:endParaRPr>
          </a:p>
        </p:txBody>
      </p:sp>
      <p:sp>
        <p:nvSpPr>
          <p:cNvPr id="2174" name="Google Shape;2174;p115"/>
          <p:cNvSpPr/>
          <p:nvPr/>
        </p:nvSpPr>
        <p:spPr>
          <a:xfrm>
            <a:off x="3071275" y="2656200"/>
            <a:ext cx="716100" cy="745500"/>
          </a:xfrm>
          <a:prstGeom prst="leftArrow">
            <a:avLst>
              <a:gd name="adj1" fmla="val 50000"/>
              <a:gd name="adj2" fmla="val 50000"/>
            </a:avLst>
          </a:prstGeom>
          <a:solidFill>
            <a:schemeClr val="accent6"/>
          </a:solidFill>
          <a:ln>
            <a:noFill/>
          </a:ln>
          <a:effectLst>
            <a:outerShdw blurRad="128588" dist="19050" dir="5400000" algn="bl" rotWithShape="0">
              <a:srgbClr val="000000">
                <a:alpha val="3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15"/>
          <p:cNvSpPr/>
          <p:nvPr/>
        </p:nvSpPr>
        <p:spPr>
          <a:xfrm rot="10800000">
            <a:off x="5356625" y="2656200"/>
            <a:ext cx="716100" cy="745500"/>
          </a:xfrm>
          <a:prstGeom prst="leftArrow">
            <a:avLst>
              <a:gd name="adj1" fmla="val 50000"/>
              <a:gd name="adj2" fmla="val 50000"/>
            </a:avLst>
          </a:prstGeom>
          <a:solidFill>
            <a:schemeClr val="accent6"/>
          </a:solidFill>
          <a:ln>
            <a:noFill/>
          </a:ln>
          <a:effectLst>
            <a:outerShdw blurRad="128588" dist="19050" dir="5400000" algn="bl" rotWithShape="0">
              <a:srgbClr val="000000">
                <a:alpha val="3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15"/>
          <p:cNvSpPr/>
          <p:nvPr/>
        </p:nvSpPr>
        <p:spPr>
          <a:xfrm>
            <a:off x="3710400" y="2167350"/>
            <a:ext cx="1723200" cy="1723200"/>
          </a:xfrm>
          <a:prstGeom prst="ellipse">
            <a:avLst/>
          </a:prstGeom>
          <a:solidFill>
            <a:schemeClr val="accent6"/>
          </a:solidFill>
          <a:ln>
            <a:noFill/>
          </a:ln>
          <a:effectLst>
            <a:outerShdw blurRad="128588" dist="19050" dir="5400000" algn="bl" rotWithShape="0">
              <a:srgbClr val="000000">
                <a:alpha val="3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5"/>
          <p:cNvSpPr/>
          <p:nvPr/>
        </p:nvSpPr>
        <p:spPr>
          <a:xfrm>
            <a:off x="3846150" y="2303100"/>
            <a:ext cx="1451700" cy="1451700"/>
          </a:xfrm>
          <a:prstGeom prst="ellipse">
            <a:avLst/>
          </a:prstGeom>
          <a:solidFill>
            <a:srgbClr val="0B5394"/>
          </a:solidFill>
          <a:ln>
            <a:noFill/>
          </a:ln>
          <a:effectLst>
            <a:outerShdw blurRad="85725" dist="19050" dir="5400000" algn="bl" rotWithShape="0">
              <a:srgbClr val="000000">
                <a:alpha val="24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600">
                <a:solidFill>
                  <a:srgbClr val="FFFFFF"/>
                </a:solidFill>
                <a:latin typeface="Roboto Medium"/>
                <a:ea typeface="Roboto Medium"/>
                <a:cs typeface="Roboto Medium"/>
                <a:sym typeface="Roboto Medium"/>
              </a:rPr>
              <a:t>Business Goals</a:t>
            </a:r>
            <a:endParaRPr sz="1600">
              <a:solidFill>
                <a:srgbClr val="FFFFFF"/>
              </a:solidFill>
            </a:endParaRPr>
          </a:p>
        </p:txBody>
      </p:sp>
      <p:sp>
        <p:nvSpPr>
          <p:cNvPr id="2178" name="Google Shape;2178;p115"/>
          <p:cNvSpPr/>
          <p:nvPr/>
        </p:nvSpPr>
        <p:spPr>
          <a:xfrm>
            <a:off x="536350" y="1332450"/>
            <a:ext cx="2662500" cy="453900"/>
          </a:xfrm>
          <a:prstGeom prst="roundRect">
            <a:avLst>
              <a:gd name="adj" fmla="val 19403"/>
            </a:avLst>
          </a:prstGeom>
          <a:solidFill>
            <a:srgbClr val="0B5394"/>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Internal/Volitional</a:t>
            </a:r>
            <a:endParaRPr>
              <a:solidFill>
                <a:srgbClr val="FFFFFF"/>
              </a:solidFill>
              <a:latin typeface="Roboto Medium"/>
              <a:ea typeface="Roboto Medium"/>
              <a:cs typeface="Roboto Medium"/>
              <a:sym typeface="Roboto Medium"/>
            </a:endParaRPr>
          </a:p>
        </p:txBody>
      </p:sp>
      <p:sp>
        <p:nvSpPr>
          <p:cNvPr id="2179" name="Google Shape;2179;p115"/>
          <p:cNvSpPr/>
          <p:nvPr/>
        </p:nvSpPr>
        <p:spPr>
          <a:xfrm>
            <a:off x="5945150" y="1332450"/>
            <a:ext cx="2662500" cy="453900"/>
          </a:xfrm>
          <a:prstGeom prst="roundRect">
            <a:avLst>
              <a:gd name="adj" fmla="val 19403"/>
            </a:avLst>
          </a:prstGeom>
          <a:solidFill>
            <a:srgbClr val="0B5394"/>
          </a:solidFill>
          <a:ln>
            <a:noFill/>
          </a:ln>
        </p:spPr>
        <p:txBody>
          <a:bodyPr spcFirstLastPara="1" wrap="square" lIns="91425" tIns="137150" rIns="91425" bIns="91425" anchor="ctr" anchorCtr="0">
            <a:noAutofit/>
          </a:bodyPr>
          <a:lstStyle/>
          <a:p>
            <a:pPr marL="0" lvl="0" indent="0" algn="ctr" rtl="0">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External/Imposed</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3"/>
        <p:cNvGrpSpPr/>
        <p:nvPr/>
      </p:nvGrpSpPr>
      <p:grpSpPr>
        <a:xfrm>
          <a:off x="0" y="0"/>
          <a:ext cx="0" cy="0"/>
          <a:chOff x="0" y="0"/>
          <a:chExt cx="0" cy="0"/>
        </a:xfrm>
      </p:grpSpPr>
      <p:sp>
        <p:nvSpPr>
          <p:cNvPr id="2184" name="Google Shape;2184;p116"/>
          <p:cNvSpPr/>
          <p:nvPr/>
        </p:nvSpPr>
        <p:spPr>
          <a:xfrm>
            <a:off x="0" y="0"/>
            <a:ext cx="9144000" cy="5143500"/>
          </a:xfrm>
          <a:prstGeom prst="rect">
            <a:avLst/>
          </a:prstGeom>
          <a:solidFill>
            <a:srgbClr val="6FA5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5" name="Google Shape;2185;p116"/>
          <p:cNvPicPr preferRelativeResize="0"/>
          <p:nvPr/>
        </p:nvPicPr>
        <p:blipFill rotWithShape="1">
          <a:blip r:embed="rId3">
            <a:alphaModFix/>
          </a:blip>
          <a:srcRect l="-1590" t="-14839" r="1590" b="14839"/>
          <a:stretch/>
        </p:blipFill>
        <p:spPr>
          <a:xfrm>
            <a:off x="4130750" y="296300"/>
            <a:ext cx="4792150" cy="3594100"/>
          </a:xfrm>
          <a:prstGeom prst="rect">
            <a:avLst/>
          </a:prstGeom>
          <a:noFill/>
          <a:ln>
            <a:noFill/>
          </a:ln>
        </p:spPr>
      </p:pic>
      <p:sp>
        <p:nvSpPr>
          <p:cNvPr id="2186" name="Google Shape;2186;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Internal Objectives and Policy: Example</a:t>
            </a:r>
            <a:endParaRPr/>
          </a:p>
        </p:txBody>
      </p:sp>
      <p:sp>
        <p:nvSpPr>
          <p:cNvPr id="2187" name="Google Shape;2187;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188" name="Google Shape;2188;p116"/>
          <p:cNvSpPr/>
          <p:nvPr/>
        </p:nvSpPr>
        <p:spPr>
          <a:xfrm>
            <a:off x="436375" y="799325"/>
            <a:ext cx="8171400" cy="1025400"/>
          </a:xfrm>
          <a:prstGeom prst="rect">
            <a:avLst/>
          </a:prstGeom>
          <a:solidFill>
            <a:srgbClr val="EFF4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latin typeface="Inconsolata"/>
                <a:ea typeface="Inconsolata"/>
                <a:cs typeface="Inconsolata"/>
                <a:sym typeface="Inconsolata"/>
              </a:rPr>
              <a:t>Reduce unauthorized root-level login incidents </a:t>
            </a:r>
            <a:br>
              <a:rPr lang="en" sz="2200" b="1">
                <a:latin typeface="Inconsolata"/>
                <a:ea typeface="Inconsolata"/>
                <a:cs typeface="Inconsolata"/>
                <a:sym typeface="Inconsolata"/>
              </a:rPr>
            </a:br>
            <a:r>
              <a:rPr lang="en" sz="2200" b="1">
                <a:latin typeface="Inconsolata"/>
                <a:ea typeface="Inconsolata"/>
                <a:cs typeface="Inconsolata"/>
                <a:sym typeface="Inconsolata"/>
              </a:rPr>
              <a:t>on Domain Controllers to 0.</a:t>
            </a:r>
            <a:endParaRPr sz="2200" b="1">
              <a:latin typeface="Inconsolata"/>
              <a:ea typeface="Inconsolata"/>
              <a:cs typeface="Inconsolata"/>
              <a:sym typeface="Inconsolata"/>
            </a:endParaRPr>
          </a:p>
        </p:txBody>
      </p:sp>
      <p:sp>
        <p:nvSpPr>
          <p:cNvPr id="2189" name="Google Shape;2189;p116"/>
          <p:cNvSpPr txBox="1">
            <a:spLocks noGrp="1"/>
          </p:cNvSpPr>
          <p:nvPr>
            <p:ph type="subTitle" idx="1"/>
          </p:nvPr>
        </p:nvSpPr>
        <p:spPr>
          <a:xfrm>
            <a:off x="0" y="2136850"/>
            <a:ext cx="7535400" cy="2185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 organization would hand this </a:t>
            </a:r>
            <a:br>
              <a:rPr lang="en"/>
            </a:br>
            <a:r>
              <a:rPr lang="en"/>
              <a:t>goal to the IT team, which would be </a:t>
            </a:r>
            <a:br>
              <a:rPr lang="en"/>
            </a:br>
            <a:r>
              <a:rPr lang="en"/>
              <a:t>responsible for determining how </a:t>
            </a:r>
            <a:br>
              <a:rPr lang="en"/>
            </a:br>
            <a:r>
              <a:rPr lang="en"/>
              <a:t>best to implement it.</a:t>
            </a:r>
            <a:endParaRPr/>
          </a:p>
          <a:p>
            <a:pPr marL="0" lvl="0" indent="0" algn="l" rtl="0">
              <a:spcBef>
                <a:spcPts val="800"/>
              </a:spcBef>
              <a:spcAft>
                <a:spcPts val="0"/>
              </a:spcAft>
              <a:buNone/>
            </a:pPr>
            <a:r>
              <a:rPr lang="en"/>
              <a:t>One possible implementation is to require all domain administrators to use strong passwords, and force them </a:t>
            </a:r>
            <a:br>
              <a:rPr lang="en"/>
            </a:br>
            <a:r>
              <a:rPr lang="en"/>
              <a:t>to create a new password every month.</a:t>
            </a:r>
            <a:endParaRPr/>
          </a:p>
          <a:p>
            <a:pPr marL="0" lvl="0" indent="0" algn="l" rtl="0">
              <a:spcBef>
                <a:spcPts val="800"/>
              </a:spcBef>
              <a:spcAft>
                <a:spcPts val="0"/>
              </a:spcAft>
              <a:buNone/>
            </a:pPr>
            <a:endParaRPr/>
          </a:p>
        </p:txBody>
      </p:sp>
      <p:cxnSp>
        <p:nvCxnSpPr>
          <p:cNvPr id="2190" name="Google Shape;2190;p1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91" name="Google Shape;2191;p1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5"/>
        <p:cNvGrpSpPr/>
        <p:nvPr/>
      </p:nvGrpSpPr>
      <p:grpSpPr>
        <a:xfrm>
          <a:off x="0" y="0"/>
          <a:ext cx="0" cy="0"/>
          <a:chOff x="0" y="0"/>
          <a:chExt cx="0" cy="0"/>
        </a:xfrm>
      </p:grpSpPr>
      <p:sp>
        <p:nvSpPr>
          <p:cNvPr id="2196" name="Google Shape;2196;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Internal Objectives and Policy</a:t>
            </a:r>
            <a:endParaRPr/>
          </a:p>
        </p:txBody>
      </p:sp>
      <p:sp>
        <p:nvSpPr>
          <p:cNvPr id="2197" name="Google Shape;219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198" name="Google Shape;2198;p117"/>
          <p:cNvSpPr txBox="1">
            <a:spLocks noGrp="1"/>
          </p:cNvSpPr>
          <p:nvPr>
            <p:ph type="body" idx="3"/>
          </p:nvPr>
        </p:nvSpPr>
        <p:spPr>
          <a:xfrm>
            <a:off x="175" y="822700"/>
            <a:ext cx="9144000" cy="640200"/>
          </a:xfrm>
          <a:prstGeom prst="rect">
            <a:avLst/>
          </a:prstGeom>
        </p:spPr>
        <p:txBody>
          <a:bodyPr spcFirstLastPara="1" wrap="square" lIns="457200" tIns="0" rIns="457200" bIns="914400" anchor="t" anchorCtr="0">
            <a:noAutofit/>
          </a:bodyPr>
          <a:lstStyle/>
          <a:p>
            <a:pPr marL="0" marR="0" lvl="0" indent="0" algn="l" rtl="0">
              <a:lnSpc>
                <a:spcPct val="100000"/>
              </a:lnSpc>
              <a:spcBef>
                <a:spcPts val="0"/>
              </a:spcBef>
              <a:spcAft>
                <a:spcPts val="800"/>
              </a:spcAft>
              <a:buNone/>
            </a:pPr>
            <a:r>
              <a:rPr lang="en" sz="1800">
                <a:solidFill>
                  <a:schemeClr val="dk1"/>
                </a:solidFill>
              </a:rPr>
              <a:t>Implementing a strong password policy might require that administrators </a:t>
            </a:r>
            <a:br>
              <a:rPr lang="en" sz="1800">
                <a:solidFill>
                  <a:schemeClr val="dk1"/>
                </a:solidFill>
              </a:rPr>
            </a:br>
            <a:r>
              <a:rPr lang="en" sz="1800">
                <a:solidFill>
                  <a:schemeClr val="dk1"/>
                </a:solidFill>
              </a:rPr>
              <a:t>create passwords with:</a:t>
            </a:r>
            <a:endParaRPr sz="1800"/>
          </a:p>
        </p:txBody>
      </p:sp>
      <p:sp>
        <p:nvSpPr>
          <p:cNvPr id="2199" name="Google Shape;2199;p117"/>
          <p:cNvSpPr/>
          <p:nvPr/>
        </p:nvSpPr>
        <p:spPr>
          <a:xfrm>
            <a:off x="1362456" y="14526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17"/>
          <p:cNvSpPr txBox="1">
            <a:spLocks noGrp="1"/>
          </p:cNvSpPr>
          <p:nvPr>
            <p:ph type="subTitle" idx="1"/>
          </p:nvPr>
        </p:nvSpPr>
        <p:spPr>
          <a:xfrm>
            <a:off x="25" y="14718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At least 16 characters</a:t>
            </a:r>
            <a:endParaRPr/>
          </a:p>
        </p:txBody>
      </p:sp>
      <p:sp>
        <p:nvSpPr>
          <p:cNvPr id="2201" name="Google Shape;2201;p117"/>
          <p:cNvSpPr/>
          <p:nvPr/>
        </p:nvSpPr>
        <p:spPr>
          <a:xfrm>
            <a:off x="1352550" y="2154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17"/>
          <p:cNvSpPr/>
          <p:nvPr/>
        </p:nvSpPr>
        <p:spPr>
          <a:xfrm>
            <a:off x="1352550" y="28452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17"/>
          <p:cNvSpPr/>
          <p:nvPr/>
        </p:nvSpPr>
        <p:spPr>
          <a:xfrm>
            <a:off x="1352550" y="3537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17"/>
          <p:cNvSpPr txBox="1">
            <a:spLocks noGrp="1"/>
          </p:cNvSpPr>
          <p:nvPr>
            <p:ph type="subTitle" idx="2"/>
          </p:nvPr>
        </p:nvSpPr>
        <p:spPr>
          <a:xfrm>
            <a:off x="-12175" y="21573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At least 1 letter and 1 number</a:t>
            </a:r>
            <a:endParaRPr/>
          </a:p>
        </p:txBody>
      </p:sp>
      <p:sp>
        <p:nvSpPr>
          <p:cNvPr id="2205" name="Google Shape;2205;p117"/>
          <p:cNvSpPr txBox="1">
            <a:spLocks noGrp="1"/>
          </p:cNvSpPr>
          <p:nvPr>
            <p:ph type="subTitle" idx="3"/>
          </p:nvPr>
        </p:nvSpPr>
        <p:spPr>
          <a:xfrm>
            <a:off x="100" y="28476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At least 1 special character (', (, ], etc.)</a:t>
            </a:r>
            <a:endParaRPr/>
          </a:p>
        </p:txBody>
      </p:sp>
      <p:sp>
        <p:nvSpPr>
          <p:cNvPr id="2206" name="Google Shape;2206;p117"/>
          <p:cNvSpPr txBox="1">
            <a:spLocks noGrp="1"/>
          </p:cNvSpPr>
          <p:nvPr>
            <p:ph type="subTitle" idx="4"/>
          </p:nvPr>
        </p:nvSpPr>
        <p:spPr>
          <a:xfrm>
            <a:off x="-12300" y="35379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No portion of the administrator’s username</a:t>
            </a:r>
            <a:endParaRPr/>
          </a:p>
        </p:txBody>
      </p:sp>
      <p:sp>
        <p:nvSpPr>
          <p:cNvPr id="2207" name="Google Shape;2207;p117"/>
          <p:cNvSpPr/>
          <p:nvPr/>
        </p:nvSpPr>
        <p:spPr>
          <a:xfrm>
            <a:off x="1364850" y="42307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17"/>
          <p:cNvSpPr txBox="1">
            <a:spLocks noGrp="1"/>
          </p:cNvSpPr>
          <p:nvPr>
            <p:ph type="subTitle" idx="5"/>
          </p:nvPr>
        </p:nvSpPr>
        <p:spPr>
          <a:xfrm>
            <a:off x="0" y="42307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Required monthly updates</a:t>
            </a:r>
            <a:endParaRPr/>
          </a:p>
        </p:txBody>
      </p:sp>
      <p:pic>
        <p:nvPicPr>
          <p:cNvPr id="2209" name="Google Shape;2209;p117"/>
          <p:cNvPicPr preferRelativeResize="0"/>
          <p:nvPr/>
        </p:nvPicPr>
        <p:blipFill rotWithShape="1">
          <a:blip r:embed="rId3">
            <a:alphaModFix/>
          </a:blip>
          <a:srcRect t="1774" b="1765"/>
          <a:stretch/>
        </p:blipFill>
        <p:spPr>
          <a:xfrm>
            <a:off x="429768" y="1466436"/>
            <a:ext cx="785567" cy="606900"/>
          </a:xfrm>
          <a:prstGeom prst="rect">
            <a:avLst/>
          </a:prstGeom>
          <a:noFill/>
          <a:ln>
            <a:noFill/>
          </a:ln>
        </p:spPr>
      </p:pic>
      <p:pic>
        <p:nvPicPr>
          <p:cNvPr id="2210" name="Google Shape;2210;p117"/>
          <p:cNvPicPr preferRelativeResize="0"/>
          <p:nvPr/>
        </p:nvPicPr>
        <p:blipFill rotWithShape="1">
          <a:blip r:embed="rId3">
            <a:alphaModFix/>
          </a:blip>
          <a:srcRect t="1774" b="1765"/>
          <a:stretch/>
        </p:blipFill>
        <p:spPr>
          <a:xfrm>
            <a:off x="429768" y="2162748"/>
            <a:ext cx="785566" cy="606900"/>
          </a:xfrm>
          <a:prstGeom prst="rect">
            <a:avLst/>
          </a:prstGeom>
          <a:noFill/>
          <a:ln>
            <a:noFill/>
          </a:ln>
        </p:spPr>
      </p:pic>
      <p:pic>
        <p:nvPicPr>
          <p:cNvPr id="2211" name="Google Shape;2211;p117"/>
          <p:cNvPicPr preferRelativeResize="0"/>
          <p:nvPr/>
        </p:nvPicPr>
        <p:blipFill rotWithShape="1">
          <a:blip r:embed="rId3">
            <a:alphaModFix/>
          </a:blip>
          <a:srcRect t="1774" b="1765"/>
          <a:stretch/>
        </p:blipFill>
        <p:spPr>
          <a:xfrm>
            <a:off x="429768" y="2853648"/>
            <a:ext cx="785566" cy="606900"/>
          </a:xfrm>
          <a:prstGeom prst="rect">
            <a:avLst/>
          </a:prstGeom>
          <a:noFill/>
          <a:ln>
            <a:noFill/>
          </a:ln>
        </p:spPr>
      </p:pic>
      <p:pic>
        <p:nvPicPr>
          <p:cNvPr id="2212" name="Google Shape;2212;p117"/>
          <p:cNvPicPr preferRelativeResize="0"/>
          <p:nvPr/>
        </p:nvPicPr>
        <p:blipFill rotWithShape="1">
          <a:blip r:embed="rId3">
            <a:alphaModFix/>
          </a:blip>
          <a:srcRect t="1774" b="1765"/>
          <a:stretch/>
        </p:blipFill>
        <p:spPr>
          <a:xfrm>
            <a:off x="429768" y="3545173"/>
            <a:ext cx="785566" cy="606900"/>
          </a:xfrm>
          <a:prstGeom prst="rect">
            <a:avLst/>
          </a:prstGeom>
          <a:noFill/>
          <a:ln>
            <a:noFill/>
          </a:ln>
        </p:spPr>
      </p:pic>
      <p:pic>
        <p:nvPicPr>
          <p:cNvPr id="2213" name="Google Shape;2213;p117"/>
          <p:cNvPicPr preferRelativeResize="0"/>
          <p:nvPr/>
        </p:nvPicPr>
        <p:blipFill rotWithShape="1">
          <a:blip r:embed="rId3">
            <a:alphaModFix/>
          </a:blip>
          <a:srcRect t="1774" b="1765"/>
          <a:stretch/>
        </p:blipFill>
        <p:spPr>
          <a:xfrm>
            <a:off x="429768" y="4230698"/>
            <a:ext cx="785566" cy="60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pic>
        <p:nvPicPr>
          <p:cNvPr id="2218" name="Google Shape;2218;p118"/>
          <p:cNvPicPr preferRelativeResize="0"/>
          <p:nvPr/>
        </p:nvPicPr>
        <p:blipFill rotWithShape="1">
          <a:blip r:embed="rId3">
            <a:alphaModFix/>
          </a:blip>
          <a:srcRect t="31299" r="18580"/>
          <a:stretch/>
        </p:blipFill>
        <p:spPr>
          <a:xfrm>
            <a:off x="0" y="0"/>
            <a:ext cx="9144000" cy="5143498"/>
          </a:xfrm>
          <a:prstGeom prst="rect">
            <a:avLst/>
          </a:prstGeom>
          <a:noFill/>
          <a:ln>
            <a:noFill/>
          </a:ln>
        </p:spPr>
      </p:pic>
      <p:sp>
        <p:nvSpPr>
          <p:cNvPr id="2219" name="Google Shape;2219;p118"/>
          <p:cNvSpPr txBox="1">
            <a:spLocks noGrp="1"/>
          </p:cNvSpPr>
          <p:nvPr>
            <p:ph type="subTitle" idx="1"/>
          </p:nvPr>
        </p:nvSpPr>
        <p:spPr>
          <a:xfrm>
            <a:off x="104425" y="461225"/>
            <a:ext cx="4722900" cy="40914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sz="2400">
                <a:solidFill>
                  <a:srgbClr val="24292E"/>
                </a:solidFill>
                <a:latin typeface="Roboto Medium"/>
                <a:ea typeface="Roboto Medium"/>
                <a:cs typeface="Roboto Medium"/>
                <a:sym typeface="Roboto Medium"/>
              </a:rPr>
              <a:t>This policy defines clear standards of behavior.</a:t>
            </a:r>
            <a:endParaRPr>
              <a:solidFill>
                <a:srgbClr val="24292E"/>
              </a:solidFill>
            </a:endParaRPr>
          </a:p>
          <a:p>
            <a:pPr marL="320040" lvl="0" indent="-180340" algn="l" rtl="0">
              <a:lnSpc>
                <a:spcPct val="115000"/>
              </a:lnSpc>
              <a:spcBef>
                <a:spcPts val="1600"/>
              </a:spcBef>
              <a:spcAft>
                <a:spcPts val="0"/>
              </a:spcAft>
              <a:buClr>
                <a:srgbClr val="24292E"/>
              </a:buClr>
              <a:buSzPts val="1400"/>
              <a:buChar char="●"/>
            </a:pPr>
            <a:r>
              <a:rPr lang="en">
                <a:solidFill>
                  <a:srgbClr val="24292E"/>
                </a:solidFill>
              </a:rPr>
              <a:t>Administrators must follow very specific rules for their passwords. Their computers will also enforce these rules. </a:t>
            </a:r>
            <a:endParaRPr>
              <a:solidFill>
                <a:srgbClr val="24292E"/>
              </a:solidFill>
            </a:endParaRPr>
          </a:p>
          <a:p>
            <a:pPr marL="320040" lvl="0" indent="-180340" algn="l" rtl="0">
              <a:lnSpc>
                <a:spcPct val="115000"/>
              </a:lnSpc>
              <a:spcBef>
                <a:spcPts val="1000"/>
              </a:spcBef>
              <a:spcAft>
                <a:spcPts val="0"/>
              </a:spcAft>
              <a:buClr>
                <a:srgbClr val="24292E"/>
              </a:buClr>
              <a:buSzPts val="1400"/>
              <a:buChar char="●"/>
            </a:pPr>
            <a:r>
              <a:rPr lang="en">
                <a:solidFill>
                  <a:srgbClr val="24292E"/>
                </a:solidFill>
              </a:rPr>
              <a:t>These rules are specifically designed to achieve the goal </a:t>
            </a:r>
            <a:br>
              <a:rPr lang="en">
                <a:solidFill>
                  <a:srgbClr val="24292E"/>
                </a:solidFill>
              </a:rPr>
            </a:br>
            <a:r>
              <a:rPr lang="en">
                <a:solidFill>
                  <a:srgbClr val="24292E"/>
                </a:solidFill>
              </a:rPr>
              <a:t>of reducing the incidence of unauthorized root-level logins </a:t>
            </a:r>
            <a:br>
              <a:rPr lang="en">
                <a:solidFill>
                  <a:srgbClr val="24292E"/>
                </a:solidFill>
              </a:rPr>
            </a:br>
            <a:r>
              <a:rPr lang="en">
                <a:solidFill>
                  <a:srgbClr val="24292E"/>
                </a:solidFill>
              </a:rPr>
              <a:t>on Domain Contr</a:t>
            </a:r>
            <a:r>
              <a:rPr lang="en">
                <a:solidFill>
                  <a:srgbClr val="24292E"/>
                </a:solidFill>
                <a:latin typeface="Arial"/>
                <a:ea typeface="Arial"/>
                <a:cs typeface="Arial"/>
                <a:sym typeface="Arial"/>
              </a:rPr>
              <a:t>ollers to 0.</a:t>
            </a:r>
            <a:endParaRPr>
              <a:solidFill>
                <a:schemeClr val="dk1"/>
              </a:solidFill>
            </a:endParaRPr>
          </a:p>
          <a:p>
            <a:pPr marL="0" lvl="0" indent="0" algn="l" rtl="0">
              <a:lnSpc>
                <a:spcPct val="100000"/>
              </a:lnSpc>
              <a:spcBef>
                <a:spcPts val="1600"/>
              </a:spcBef>
              <a:spcAft>
                <a:spcPts val="0"/>
              </a:spcAft>
              <a:buNone/>
            </a:pPr>
            <a:endParaRPr>
              <a:solidFill>
                <a:schemeClr val="dk1"/>
              </a:solidFill>
            </a:endParaRPr>
          </a:p>
        </p:txBody>
      </p:sp>
      <p:sp>
        <p:nvSpPr>
          <p:cNvPr id="2220" name="Google Shape;2220;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p119"/>
          <p:cNvSpPr/>
          <p:nvPr/>
        </p:nvSpPr>
        <p:spPr>
          <a:xfrm>
            <a:off x="0" y="0"/>
            <a:ext cx="9144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19"/>
          <p:cNvSpPr txBox="1">
            <a:spLocks noGrp="1"/>
          </p:cNvSpPr>
          <p:nvPr>
            <p:ph type="title"/>
          </p:nvPr>
        </p:nvSpPr>
        <p:spPr>
          <a:xfrm>
            <a:off x="-12300" y="0"/>
            <a:ext cx="4464000" cy="1024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1 </a:t>
            </a:r>
            <a:endParaRPr sz="1800">
              <a:solidFill>
                <a:srgbClr val="FFFFFF"/>
              </a:solidFill>
              <a:latin typeface="Roboto Light"/>
              <a:ea typeface="Roboto Light"/>
              <a:cs typeface="Roboto Light"/>
              <a:sym typeface="Roboto Light"/>
            </a:endParaRPr>
          </a:p>
        </p:txBody>
      </p:sp>
      <p:sp>
        <p:nvSpPr>
          <p:cNvPr id="2227" name="Google Shape;2227;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228" name="Google Shape;2228;p119"/>
          <p:cNvSpPr/>
          <p:nvPr/>
        </p:nvSpPr>
        <p:spPr>
          <a:xfrm>
            <a:off x="1510925" y="808800"/>
            <a:ext cx="6867900" cy="43347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dist="19050" dir="96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19"/>
          <p:cNvSpPr txBox="1"/>
          <p:nvPr/>
        </p:nvSpPr>
        <p:spPr>
          <a:xfrm>
            <a:off x="5649800" y="961200"/>
            <a:ext cx="2452800" cy="56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230" name="Google Shape;2230;p119"/>
          <p:cNvSpPr txBox="1">
            <a:spLocks noGrp="1"/>
          </p:cNvSpPr>
          <p:nvPr>
            <p:ph type="body" idx="3"/>
          </p:nvPr>
        </p:nvSpPr>
        <p:spPr>
          <a:xfrm>
            <a:off x="1461025" y="1545275"/>
            <a:ext cx="6652800" cy="3357000"/>
          </a:xfrm>
          <a:prstGeom prst="rect">
            <a:avLst/>
          </a:prstGeom>
          <a:noFill/>
        </p:spPr>
        <p:txBody>
          <a:bodyPr spcFirstLastPara="1" wrap="square" lIns="457200" tIns="0" rIns="457200" bIns="914400" anchor="t" anchorCtr="0">
            <a:noAutofit/>
          </a:bodyPr>
          <a:lstStyle/>
          <a:p>
            <a:pPr marL="0" marR="0" lvl="0" indent="0" algn="l" rtl="0">
              <a:lnSpc>
                <a:spcPct val="100000"/>
              </a:lnSpc>
              <a:spcBef>
                <a:spcPts val="0"/>
              </a:spcBef>
              <a:spcAft>
                <a:spcPts val="0"/>
              </a:spcAft>
              <a:buNone/>
            </a:pPr>
            <a:r>
              <a:rPr lang="en" b="1">
                <a:solidFill>
                  <a:srgbClr val="24292E"/>
                </a:solidFill>
                <a:latin typeface="Courier New"/>
                <a:ea typeface="Courier New"/>
                <a:cs typeface="Courier New"/>
                <a:sym typeface="Courier New"/>
              </a:rPr>
              <a:t>DATE</a:t>
            </a:r>
            <a:r>
              <a:rPr lang="en">
                <a:solidFill>
                  <a:srgbClr val="24292E"/>
                </a:solidFill>
                <a:latin typeface="Courier New"/>
                <a:ea typeface="Courier New"/>
                <a:cs typeface="Courier New"/>
                <a:sym typeface="Courier New"/>
              </a:rPr>
              <a:t>: </a:t>
            </a:r>
            <a:r>
              <a:rPr lang="en">
                <a:latin typeface="Courier New"/>
                <a:ea typeface="Courier New"/>
                <a:cs typeface="Courier New"/>
                <a:sym typeface="Courier New"/>
              </a:rPr>
              <a:t>5/17/2017</a:t>
            </a:r>
            <a:endParaRPr>
              <a:latin typeface="Courier New"/>
              <a:ea typeface="Courier New"/>
              <a:cs typeface="Courier New"/>
              <a:sym typeface="Courier New"/>
            </a:endParaRPr>
          </a:p>
          <a:p>
            <a:pPr marL="0" marR="0" lvl="0" indent="0" algn="l" rtl="0">
              <a:lnSpc>
                <a:spcPct val="100000"/>
              </a:lnSpc>
              <a:spcBef>
                <a:spcPts val="200"/>
              </a:spcBef>
              <a:spcAft>
                <a:spcPts val="0"/>
              </a:spcAft>
              <a:buNone/>
            </a:pPr>
            <a:r>
              <a:rPr lang="en" b="1">
                <a:solidFill>
                  <a:srgbClr val="24292E"/>
                </a:solidFill>
                <a:latin typeface="Courier New"/>
                <a:ea typeface="Courier New"/>
                <a:cs typeface="Courier New"/>
                <a:sym typeface="Courier New"/>
              </a:rPr>
              <a:t>AUTHOR</a:t>
            </a:r>
            <a:r>
              <a:rPr lang="en">
                <a:solidFill>
                  <a:srgbClr val="24292E"/>
                </a:solidFill>
                <a:latin typeface="Courier New"/>
                <a:ea typeface="Courier New"/>
                <a:cs typeface="Courier New"/>
                <a:sym typeface="Courier New"/>
              </a:rPr>
              <a:t>: Jane Author</a:t>
            </a:r>
            <a:endParaRPr>
              <a:solidFill>
                <a:srgbClr val="24292E"/>
              </a:solidFill>
              <a:latin typeface="Courier New"/>
              <a:ea typeface="Courier New"/>
              <a:cs typeface="Courier New"/>
              <a:sym typeface="Courier New"/>
            </a:endParaRPr>
          </a:p>
          <a:p>
            <a:pPr marL="457200" marR="0" lvl="0" indent="0" algn="l" rtl="0">
              <a:lnSpc>
                <a:spcPct val="100000"/>
              </a:lnSpc>
              <a:spcBef>
                <a:spcPts val="200"/>
              </a:spcBef>
              <a:spcAft>
                <a:spcPts val="0"/>
              </a:spcAft>
              <a:buNone/>
            </a:pPr>
            <a:endParaRPr>
              <a:solidFill>
                <a:srgbClr val="24292E"/>
              </a:solidFill>
              <a:latin typeface="Courier New"/>
              <a:ea typeface="Courier New"/>
              <a:cs typeface="Courier New"/>
              <a:sym typeface="Courier New"/>
            </a:endParaRPr>
          </a:p>
          <a:p>
            <a:pPr marL="0" marR="0" lvl="0" indent="0" algn="l" rtl="0">
              <a:lnSpc>
                <a:spcPct val="100000"/>
              </a:lnSpc>
              <a:spcBef>
                <a:spcPts val="200"/>
              </a:spcBef>
              <a:spcAft>
                <a:spcPts val="0"/>
              </a:spcAft>
              <a:buNone/>
            </a:pPr>
            <a:r>
              <a:rPr lang="en" b="1">
                <a:solidFill>
                  <a:srgbClr val="24292E"/>
                </a:solidFill>
                <a:latin typeface="Courier New"/>
                <a:ea typeface="Courier New"/>
                <a:cs typeface="Courier New"/>
                <a:sym typeface="Courier New"/>
              </a:rPr>
              <a:t>DOMAIN ADMINISTRATOR PASSWORD POLICY</a:t>
            </a:r>
            <a:endParaRPr b="1">
              <a:solidFill>
                <a:srgbClr val="24292E"/>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
                <a:solidFill>
                  <a:srgbClr val="24292E"/>
                </a:solidFill>
                <a:latin typeface="Courier New"/>
                <a:ea typeface="Courier New"/>
                <a:cs typeface="Courier New"/>
                <a:sym typeface="Courier New"/>
              </a:rPr>
              <a:t>This document lays out a password policy for </a:t>
            </a:r>
            <a:br>
              <a:rPr lang="en">
                <a:solidFill>
                  <a:srgbClr val="24292E"/>
                </a:solidFill>
                <a:latin typeface="Courier New"/>
                <a:ea typeface="Courier New"/>
                <a:cs typeface="Courier New"/>
                <a:sym typeface="Courier New"/>
              </a:rPr>
            </a:br>
            <a:r>
              <a:rPr lang="en">
                <a:solidFill>
                  <a:srgbClr val="24292E"/>
                </a:solidFill>
                <a:latin typeface="Courier New"/>
                <a:ea typeface="Courier New"/>
                <a:cs typeface="Courier New"/>
                <a:sym typeface="Courier New"/>
              </a:rPr>
              <a:t>Domain Administrators.</a:t>
            </a:r>
            <a:endParaRPr>
              <a:solidFill>
                <a:srgbClr val="24292E"/>
              </a:solidFill>
              <a:latin typeface="Courier New"/>
              <a:ea typeface="Courier New"/>
              <a:cs typeface="Courier New"/>
              <a:sym typeface="Courier New"/>
            </a:endParaRPr>
          </a:p>
          <a:p>
            <a:pPr marL="0" marR="0" lvl="0" indent="0" algn="l" rtl="0">
              <a:lnSpc>
                <a:spcPct val="100000"/>
              </a:lnSpc>
              <a:spcBef>
                <a:spcPts val="200"/>
              </a:spcBef>
              <a:spcAft>
                <a:spcPts val="0"/>
              </a:spcAft>
              <a:buNone/>
            </a:pPr>
            <a:endParaRPr>
              <a:solidFill>
                <a:srgbClr val="24292E"/>
              </a:solidFill>
              <a:latin typeface="Courier New"/>
              <a:ea typeface="Courier New"/>
              <a:cs typeface="Courier New"/>
              <a:sym typeface="Courier New"/>
            </a:endParaRPr>
          </a:p>
          <a:p>
            <a:pPr marL="0" marR="0" lvl="0" indent="0" algn="l" rtl="0">
              <a:lnSpc>
                <a:spcPct val="100000"/>
              </a:lnSpc>
              <a:spcBef>
                <a:spcPts val="200"/>
              </a:spcBef>
              <a:spcAft>
                <a:spcPts val="0"/>
              </a:spcAft>
              <a:buNone/>
            </a:pPr>
            <a:r>
              <a:rPr lang="en" b="1">
                <a:solidFill>
                  <a:srgbClr val="24292E"/>
                </a:solidFill>
                <a:latin typeface="Courier New"/>
                <a:ea typeface="Courier New"/>
                <a:cs typeface="Courier New"/>
                <a:sym typeface="Courier New"/>
              </a:rPr>
              <a:t>PURPOSE</a:t>
            </a:r>
            <a:endParaRPr b="1">
              <a:solidFill>
                <a:srgbClr val="24292E"/>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
                <a:solidFill>
                  <a:srgbClr val="24292E"/>
                </a:solidFill>
                <a:latin typeface="Courier New"/>
                <a:ea typeface="Courier New"/>
                <a:cs typeface="Courier New"/>
                <a:sym typeface="Courier New"/>
              </a:rPr>
              <a:t>The purpose of implementing a Domain Administrator password policy is to reduce the incidence of unauthorized root-level logins on Domain Controllers.</a:t>
            </a:r>
            <a:endParaRPr>
              <a:solidFill>
                <a:srgbClr val="24292E"/>
              </a:solidFill>
              <a:latin typeface="Courier New"/>
              <a:ea typeface="Courier New"/>
              <a:cs typeface="Courier New"/>
              <a:sym typeface="Courier New"/>
            </a:endParaRPr>
          </a:p>
          <a:p>
            <a:pPr marL="0" marR="0" lvl="0" indent="0" algn="l" rtl="0">
              <a:lnSpc>
                <a:spcPct val="100000"/>
              </a:lnSpc>
              <a:spcBef>
                <a:spcPts val="800"/>
              </a:spcBef>
              <a:spcAft>
                <a:spcPts val="200"/>
              </a:spcAft>
              <a:buNone/>
            </a:pPr>
            <a:r>
              <a:rPr lang="en">
                <a:solidFill>
                  <a:srgbClr val="24292E"/>
                </a:solidFill>
                <a:latin typeface="Courier New"/>
                <a:ea typeface="Courier New"/>
                <a:cs typeface="Courier New"/>
                <a:sym typeface="Courier New"/>
              </a:rPr>
              <a:t>The organization has prioritized this objective in the interest of protecting the integrity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confidentiality of data on the corporate intranet.</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120"/>
          <p:cNvSpPr/>
          <p:nvPr/>
        </p:nvSpPr>
        <p:spPr>
          <a:xfrm>
            <a:off x="0" y="0"/>
            <a:ext cx="9144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20"/>
          <p:cNvSpPr/>
          <p:nvPr/>
        </p:nvSpPr>
        <p:spPr>
          <a:xfrm>
            <a:off x="1510925" y="808800"/>
            <a:ext cx="6867900" cy="43347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dist="19050" dir="96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20"/>
          <p:cNvSpPr txBox="1"/>
          <p:nvPr/>
        </p:nvSpPr>
        <p:spPr>
          <a:xfrm>
            <a:off x="5649800" y="961200"/>
            <a:ext cx="2452800" cy="56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238" name="Google Shape;2238;p120"/>
          <p:cNvSpPr txBox="1">
            <a:spLocks noGrp="1"/>
          </p:cNvSpPr>
          <p:nvPr>
            <p:ph type="title"/>
          </p:nvPr>
        </p:nvSpPr>
        <p:spPr>
          <a:xfrm>
            <a:off x="-12300" y="0"/>
            <a:ext cx="4315500" cy="1024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2</a:t>
            </a:r>
            <a:endParaRPr sz="1800">
              <a:solidFill>
                <a:srgbClr val="FFFFFF"/>
              </a:solidFill>
              <a:latin typeface="Roboto Light"/>
              <a:ea typeface="Roboto Light"/>
              <a:cs typeface="Roboto Light"/>
              <a:sym typeface="Roboto Light"/>
            </a:endParaRPr>
          </a:p>
        </p:txBody>
      </p:sp>
      <p:sp>
        <p:nvSpPr>
          <p:cNvPr id="2239" name="Google Shape;223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240" name="Google Shape;2240;p120"/>
          <p:cNvSpPr txBox="1">
            <a:spLocks noGrp="1"/>
          </p:cNvSpPr>
          <p:nvPr>
            <p:ph type="body" idx="3"/>
          </p:nvPr>
        </p:nvSpPr>
        <p:spPr>
          <a:xfrm>
            <a:off x="1461025" y="1587625"/>
            <a:ext cx="7261200" cy="3708300"/>
          </a:xfrm>
          <a:prstGeom prst="rect">
            <a:avLst/>
          </a:prstGeom>
          <a:noFill/>
        </p:spPr>
        <p:txBody>
          <a:bodyPr spcFirstLastPara="1" wrap="square" lIns="365750" tIns="91425" rIns="457200"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24292E"/>
                </a:solidFill>
                <a:latin typeface="Courier New"/>
                <a:ea typeface="Courier New"/>
                <a:cs typeface="Courier New"/>
                <a:sym typeface="Courier New"/>
              </a:rPr>
              <a:t>POLICY DESCRIPTION</a:t>
            </a:r>
            <a:endParaRPr b="1">
              <a:solidFill>
                <a:srgbClr val="24292E"/>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Domain Administrators will be required to create a new strong password every month. This password MUST </a:t>
            </a:r>
            <a:r>
              <a:rPr lang="en">
                <a:solidFill>
                  <a:srgbClr val="D73A49"/>
                </a:solidFill>
                <a:latin typeface="Courier New"/>
                <a:ea typeface="Courier New"/>
                <a:cs typeface="Courier New"/>
                <a:sym typeface="Courier New"/>
              </a:rPr>
              <a:t>NOT</a:t>
            </a:r>
            <a:r>
              <a:rPr lang="en">
                <a:solidFill>
                  <a:srgbClr val="24292E"/>
                </a:solidFill>
                <a:latin typeface="Courier New"/>
                <a:ea typeface="Courier New"/>
                <a:cs typeface="Courier New"/>
                <a:sym typeface="Courier New"/>
              </a:rPr>
              <a:t> include any substring of the Domain Administrator's username.</a:t>
            </a:r>
            <a:endParaRPr>
              <a:solidFill>
                <a:srgbClr val="24292E"/>
              </a:solidFill>
              <a:latin typeface="Courier New"/>
              <a:ea typeface="Courier New"/>
              <a:cs typeface="Courier New"/>
              <a:sym typeface="Courier New"/>
            </a:endParaRPr>
          </a:p>
          <a:p>
            <a:pPr marL="0" lvl="0" indent="0" algn="l" rtl="0">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In addition, the password must include:</a:t>
            </a:r>
            <a:endParaRPr sz="1200">
              <a:solidFill>
                <a:srgbClr val="24292E"/>
              </a:solidFill>
              <a:latin typeface="Courier New"/>
              <a:ea typeface="Courier New"/>
              <a:cs typeface="Courier New"/>
              <a:sym typeface="Courier New"/>
            </a:endParaRPr>
          </a:p>
          <a:p>
            <a:pPr marL="0" lvl="0" indent="0" algn="l" rtl="0">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16</a:t>
            </a:r>
            <a:r>
              <a:rPr lang="en" sz="1200">
                <a:solidFill>
                  <a:srgbClr val="24292E"/>
                </a:solidFill>
                <a:latin typeface="Courier New"/>
                <a:ea typeface="Courier New"/>
                <a:cs typeface="Courier New"/>
                <a:sym typeface="Courier New"/>
              </a:rPr>
              <a:t> Characters</a:t>
            </a:r>
            <a:endParaRPr sz="1200">
              <a:solidFill>
                <a:srgbClr val="24292E"/>
              </a:solidFill>
              <a:latin typeface="Courier New"/>
              <a:ea typeface="Courier New"/>
              <a:cs typeface="Courier New"/>
              <a:sym typeface="Courier New"/>
            </a:endParaRPr>
          </a:p>
          <a:p>
            <a:pPr marL="0" lvl="0" indent="0" algn="l" rtl="0">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Letter </a:t>
            </a:r>
            <a:r>
              <a:rPr lang="en" sz="1200">
                <a:solidFill>
                  <a:srgbClr val="D73A49"/>
                </a:solidFill>
                <a:latin typeface="Courier New"/>
                <a:ea typeface="Courier New"/>
                <a:cs typeface="Courier New"/>
                <a:sym typeface="Courier New"/>
              </a:rPr>
              <a:t>and</a:t>
            </a:r>
            <a:r>
              <a:rPr lang="en" sz="1200">
                <a:solidFill>
                  <a:srgbClr val="24292E"/>
                </a:solidFill>
                <a:latin typeface="Courier New"/>
                <a:ea typeface="Courier New"/>
                <a:cs typeface="Courier New"/>
                <a:sym typeface="Courier New"/>
              </a:rPr>
              <a: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Number</a:t>
            </a:r>
            <a:endParaRPr sz="1200">
              <a:solidFill>
                <a:srgbClr val="24292E"/>
              </a:solidFill>
              <a:latin typeface="Courier New"/>
              <a:ea typeface="Courier New"/>
              <a:cs typeface="Courier New"/>
              <a:sym typeface="Courier New"/>
            </a:endParaRPr>
          </a:p>
          <a:p>
            <a:pPr marL="0" lvl="0" indent="0" algn="l" rtl="0">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At least </a:t>
            </a:r>
            <a:r>
              <a:rPr lang="en" sz="1200">
                <a:solidFill>
                  <a:srgbClr val="005CC5"/>
                </a:solidFill>
                <a:latin typeface="Courier New"/>
                <a:ea typeface="Courier New"/>
                <a:cs typeface="Courier New"/>
                <a:sym typeface="Courier New"/>
              </a:rPr>
              <a:t>1</a:t>
            </a:r>
            <a:r>
              <a:rPr lang="en" sz="1200">
                <a:solidFill>
                  <a:srgbClr val="24292E"/>
                </a:solidFill>
                <a:latin typeface="Courier New"/>
                <a:ea typeface="Courier New"/>
                <a:cs typeface="Courier New"/>
                <a:sym typeface="Courier New"/>
              </a:rPr>
              <a:t> Special Character (`'`, `(`, `]`, etc.)</a:t>
            </a:r>
            <a:endParaRPr sz="1200">
              <a:solidFill>
                <a:srgbClr val="24292E"/>
              </a:solidFill>
              <a:latin typeface="Courier New"/>
              <a:ea typeface="Courier New"/>
              <a:cs typeface="Courier New"/>
              <a:sym typeface="Courier New"/>
            </a:endParaRPr>
          </a:p>
          <a:p>
            <a:pPr marL="0" lvl="0" indent="0" algn="l" rtl="0">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For example, the following passwords are legal for the user `guest`:</a:t>
            </a:r>
            <a:endParaRPr sz="1200">
              <a:solidFill>
                <a:srgbClr val="24292E"/>
              </a:solidFill>
              <a:latin typeface="Courier New"/>
              <a:ea typeface="Courier New"/>
              <a:cs typeface="Courier New"/>
              <a:sym typeface="Courier New"/>
            </a:endParaRPr>
          </a:p>
          <a:p>
            <a:pPr marL="0" lvl="0" indent="0" algn="l" rtl="0">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`CloGyPTioNEntEDist`</a:t>
            </a:r>
            <a:endParaRPr sz="1200">
              <a:solidFill>
                <a:srgbClr val="24292E"/>
              </a:solidFill>
              <a:latin typeface="Courier New"/>
              <a:ea typeface="Courier New"/>
              <a:cs typeface="Courier New"/>
              <a:sym typeface="Courier New"/>
            </a:endParaRPr>
          </a:p>
          <a:p>
            <a:pPr marL="0" lvl="0" indent="0" algn="l" rtl="0">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`CloGyPTioNEntEDist`</a:t>
            </a:r>
            <a:endParaRPr sz="1200">
              <a:solidFill>
                <a:srgbClr val="24292E"/>
              </a:solidFill>
              <a:latin typeface="Courier New"/>
              <a:ea typeface="Courier New"/>
              <a:cs typeface="Courier New"/>
              <a:sym typeface="Courier New"/>
            </a:endParaRPr>
          </a:p>
          <a:p>
            <a:pPr marL="0" lvl="0" indent="0" algn="l" rtl="0">
              <a:spcBef>
                <a:spcPts val="2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 `n0tparticularly!strong`</a:t>
            </a:r>
            <a:endParaRPr sz="1200">
              <a:solidFill>
                <a:srgbClr val="24292E"/>
              </a:solidFill>
              <a:latin typeface="Courier New"/>
              <a:ea typeface="Courier New"/>
              <a:cs typeface="Courier New"/>
              <a:sym typeface="Courier New"/>
            </a:endParaRPr>
          </a:p>
          <a:p>
            <a:pPr marL="0" lvl="0" indent="0" algn="l" rtl="0">
              <a:spcBef>
                <a:spcPts val="800"/>
              </a:spcBef>
              <a:spcAft>
                <a:spcPts val="0"/>
              </a:spcAft>
              <a:buClr>
                <a:schemeClr val="dk1"/>
              </a:buClr>
              <a:buSzPts val="1100"/>
              <a:buFont typeface="Arial"/>
              <a:buNone/>
            </a:pPr>
            <a:r>
              <a:rPr lang="en" sz="1200">
                <a:solidFill>
                  <a:srgbClr val="24292E"/>
                </a:solidFill>
                <a:latin typeface="Courier New"/>
                <a:ea typeface="Courier New"/>
                <a:cs typeface="Courier New"/>
                <a:sym typeface="Courier New"/>
              </a:rPr>
              <a:t>The following password is illegal:</a:t>
            </a:r>
            <a:endParaRPr sz="1200">
              <a:solidFill>
                <a:srgbClr val="24292E"/>
              </a:solidFill>
              <a:latin typeface="Courier New"/>
              <a:ea typeface="Courier New"/>
              <a:cs typeface="Courier New"/>
              <a:sym typeface="Courier New"/>
            </a:endParaRPr>
          </a:p>
          <a:p>
            <a:pPr marL="0" lvl="0" indent="0" algn="l" rtl="0">
              <a:spcBef>
                <a:spcPts val="200"/>
              </a:spcBef>
              <a:spcAft>
                <a:spcPts val="200"/>
              </a:spcAft>
              <a:buNone/>
            </a:pPr>
            <a:r>
              <a:rPr lang="en" sz="1200">
                <a:solidFill>
                  <a:srgbClr val="24292E"/>
                </a:solidFill>
                <a:latin typeface="Courier New"/>
                <a:ea typeface="Courier New"/>
                <a:cs typeface="Courier New"/>
                <a:sym typeface="Courier New"/>
              </a:rPr>
              <a:t>- `gue1st12345678901342`</a:t>
            </a:r>
            <a:endParaRPr sz="1200" b="1">
              <a:solidFill>
                <a:srgbClr val="24292E"/>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121"/>
          <p:cNvSpPr/>
          <p:nvPr/>
        </p:nvSpPr>
        <p:spPr>
          <a:xfrm>
            <a:off x="0" y="0"/>
            <a:ext cx="9144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21"/>
          <p:cNvSpPr/>
          <p:nvPr/>
        </p:nvSpPr>
        <p:spPr>
          <a:xfrm>
            <a:off x="1510925" y="808800"/>
            <a:ext cx="6867900" cy="3859200"/>
          </a:xfrm>
          <a:prstGeom prst="rect">
            <a:avLst/>
          </a:prstGeom>
          <a:gradFill>
            <a:gsLst>
              <a:gs pos="0">
                <a:srgbClr val="FFFFFF"/>
              </a:gs>
              <a:gs pos="48000">
                <a:srgbClr val="FFFFFF"/>
              </a:gs>
              <a:gs pos="90000">
                <a:srgbClr val="EEEEEE"/>
              </a:gs>
              <a:gs pos="100000">
                <a:srgbClr val="E6E6E6"/>
              </a:gs>
            </a:gsLst>
            <a:lin ang="5400012" scaled="0"/>
          </a:gradFill>
          <a:ln>
            <a:noFill/>
          </a:ln>
          <a:effectLst>
            <a:outerShdw blurRad="385763" dist="19050" dir="9660000" algn="bl" rotWithShape="0">
              <a:srgbClr val="000000">
                <a:alpha val="3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21"/>
          <p:cNvSpPr txBox="1"/>
          <p:nvPr/>
        </p:nvSpPr>
        <p:spPr>
          <a:xfrm>
            <a:off x="5649800" y="961200"/>
            <a:ext cx="2452800" cy="56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CC0000"/>
                </a:solidFill>
                <a:latin typeface="Oswald"/>
                <a:ea typeface="Oswald"/>
                <a:cs typeface="Oswald"/>
                <a:sym typeface="Oswald"/>
              </a:rPr>
              <a:t>CONFIDENTIAL DOCUMENT</a:t>
            </a:r>
            <a:endParaRPr sz="1800">
              <a:solidFill>
                <a:srgbClr val="CC0000"/>
              </a:solidFill>
              <a:latin typeface="Oswald"/>
              <a:ea typeface="Oswald"/>
              <a:cs typeface="Oswald"/>
              <a:sym typeface="Oswald"/>
            </a:endParaRPr>
          </a:p>
        </p:txBody>
      </p:sp>
      <p:sp>
        <p:nvSpPr>
          <p:cNvPr id="2248" name="Google Shape;2248;p121"/>
          <p:cNvSpPr txBox="1">
            <a:spLocks noGrp="1"/>
          </p:cNvSpPr>
          <p:nvPr>
            <p:ph type="title"/>
          </p:nvPr>
        </p:nvSpPr>
        <p:spPr>
          <a:xfrm>
            <a:off x="-12300" y="0"/>
            <a:ext cx="4372500" cy="1024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Password Policy: Example </a:t>
            </a:r>
            <a:r>
              <a:rPr lang="en" sz="1800">
                <a:solidFill>
                  <a:srgbClr val="FFFFFF"/>
                </a:solidFill>
                <a:latin typeface="Roboto Light"/>
                <a:ea typeface="Roboto Light"/>
                <a:cs typeface="Roboto Light"/>
                <a:sym typeface="Roboto Light"/>
              </a:rPr>
              <a:t>Part 3</a:t>
            </a:r>
            <a:endParaRPr sz="1800">
              <a:solidFill>
                <a:srgbClr val="FFFFFF"/>
              </a:solidFill>
              <a:latin typeface="Roboto Light"/>
              <a:ea typeface="Roboto Light"/>
              <a:cs typeface="Roboto Light"/>
              <a:sym typeface="Roboto Light"/>
            </a:endParaRPr>
          </a:p>
        </p:txBody>
      </p:sp>
      <p:sp>
        <p:nvSpPr>
          <p:cNvPr id="2249" name="Google Shape;2249;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250" name="Google Shape;2250;p121"/>
          <p:cNvSpPr txBox="1">
            <a:spLocks noGrp="1"/>
          </p:cNvSpPr>
          <p:nvPr>
            <p:ph type="body" idx="3"/>
          </p:nvPr>
        </p:nvSpPr>
        <p:spPr>
          <a:xfrm>
            <a:off x="1461025" y="1621475"/>
            <a:ext cx="7006200" cy="2541600"/>
          </a:xfrm>
          <a:prstGeom prst="rect">
            <a:avLst/>
          </a:prstGeom>
          <a:noFill/>
        </p:spPr>
        <p:txBody>
          <a:bodyPr spcFirstLastPara="1" wrap="square" lIns="365750" tIns="91425" rIns="36575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rgbClr val="24292E"/>
                </a:solidFill>
                <a:latin typeface="Courier New"/>
                <a:ea typeface="Courier New"/>
                <a:cs typeface="Courier New"/>
                <a:sym typeface="Courier New"/>
              </a:rPr>
              <a:t>ENFORCEMENT</a:t>
            </a:r>
            <a:endParaRPr b="1">
              <a:solidFill>
                <a:srgbClr val="24292E"/>
              </a:solidFill>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All workstations on the corporate domain have been configured to force Administrators to adhere to the above password complexity constraints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refresh intervals. </a:t>
            </a:r>
            <a:endParaRPr>
              <a:solidFill>
                <a:srgbClr val="24292E"/>
              </a:solidFill>
              <a:latin typeface="Courier New"/>
              <a:ea typeface="Courier New"/>
              <a:cs typeface="Courier New"/>
              <a:sym typeface="Courier New"/>
            </a:endParaRPr>
          </a:p>
          <a:p>
            <a:pPr marL="0" lvl="0" indent="0" algn="l" rtl="0">
              <a:lnSpc>
                <a:spcPct val="100000"/>
              </a:lnSpc>
              <a:spcBef>
                <a:spcPts val="800"/>
              </a:spcBef>
              <a:spcAft>
                <a:spcPts val="0"/>
              </a:spcAft>
              <a:buClr>
                <a:schemeClr val="dk1"/>
              </a:buClr>
              <a:buSzPts val="1100"/>
              <a:buFont typeface="Arial"/>
              <a:buNone/>
            </a:pPr>
            <a:r>
              <a:rPr lang="en">
                <a:solidFill>
                  <a:srgbClr val="24292E"/>
                </a:solidFill>
                <a:latin typeface="Courier New"/>
                <a:ea typeface="Courier New"/>
                <a:cs typeface="Courier New"/>
                <a:sym typeface="Courier New"/>
              </a:rPr>
              <a:t>Non-compliant passwords will be rejected by the </a:t>
            </a:r>
            <a:br>
              <a:rPr lang="en">
                <a:solidFill>
                  <a:srgbClr val="24292E"/>
                </a:solidFill>
                <a:latin typeface="Courier New"/>
                <a:ea typeface="Courier New"/>
                <a:cs typeface="Courier New"/>
                <a:sym typeface="Courier New"/>
              </a:rPr>
            </a:br>
            <a:r>
              <a:rPr lang="en">
                <a:solidFill>
                  <a:srgbClr val="24292E"/>
                </a:solidFill>
                <a:latin typeface="Courier New"/>
                <a:ea typeface="Courier New"/>
                <a:cs typeface="Courier New"/>
                <a:sym typeface="Courier New"/>
              </a:rPr>
              <a:t>operating system.</a:t>
            </a:r>
            <a:endParaRPr>
              <a:solidFill>
                <a:srgbClr val="24292E"/>
              </a:solidFill>
              <a:latin typeface="Courier New"/>
              <a:ea typeface="Courier New"/>
              <a:cs typeface="Courier New"/>
              <a:sym typeface="Courier New"/>
            </a:endParaRPr>
          </a:p>
          <a:p>
            <a:pPr marL="0" lvl="0" indent="0" algn="l" rtl="0">
              <a:lnSpc>
                <a:spcPct val="100000"/>
              </a:lnSpc>
              <a:spcBef>
                <a:spcPts val="800"/>
              </a:spcBef>
              <a:spcAft>
                <a:spcPts val="0"/>
              </a:spcAft>
              <a:buClr>
                <a:schemeClr val="dk1"/>
              </a:buClr>
              <a:buSzPts val="1100"/>
              <a:buFont typeface="Arial"/>
              <a:buNone/>
            </a:pPr>
            <a:r>
              <a:rPr lang="en" b="1">
                <a:solidFill>
                  <a:srgbClr val="24292E"/>
                </a:solidFill>
                <a:latin typeface="Courier New"/>
                <a:ea typeface="Courier New"/>
                <a:cs typeface="Courier New"/>
                <a:sym typeface="Courier New"/>
              </a:rPr>
              <a:t>MONITORING</a:t>
            </a:r>
            <a:endParaRPr b="1">
              <a:solidFill>
                <a:srgbClr val="24292E"/>
              </a:solidFill>
              <a:latin typeface="Courier New"/>
              <a:ea typeface="Courier New"/>
              <a:cs typeface="Courier New"/>
              <a:sym typeface="Courier New"/>
            </a:endParaRPr>
          </a:p>
          <a:p>
            <a:pPr marL="0" marR="152400" lvl="0" indent="0" algn="l" rtl="0">
              <a:lnSpc>
                <a:spcPct val="100000"/>
              </a:lnSpc>
              <a:spcBef>
                <a:spcPts val="0"/>
              </a:spcBef>
              <a:spcAft>
                <a:spcPts val="0"/>
              </a:spcAft>
              <a:buNone/>
            </a:pPr>
            <a:r>
              <a:rPr lang="en">
                <a:solidFill>
                  <a:srgbClr val="24292E"/>
                </a:solidFill>
                <a:latin typeface="Courier New"/>
                <a:ea typeface="Courier New"/>
                <a:cs typeface="Courier New"/>
                <a:sym typeface="Courier New"/>
              </a:rPr>
              <a:t>All attempts to log in as a Domain Administrator—both remote </a:t>
            </a:r>
            <a:r>
              <a:rPr lang="en">
                <a:solidFill>
                  <a:srgbClr val="D73A49"/>
                </a:solidFill>
                <a:latin typeface="Courier New"/>
                <a:ea typeface="Courier New"/>
                <a:cs typeface="Courier New"/>
                <a:sym typeface="Courier New"/>
              </a:rPr>
              <a:t>and</a:t>
            </a:r>
            <a:r>
              <a:rPr lang="en">
                <a:solidFill>
                  <a:srgbClr val="24292E"/>
                </a:solidFill>
                <a:latin typeface="Courier New"/>
                <a:ea typeface="Courier New"/>
                <a:cs typeface="Courier New"/>
                <a:sym typeface="Courier New"/>
              </a:rPr>
              <a:t> local—will be monitored.</a:t>
            </a:r>
            <a:endParaRPr b="1">
              <a:solidFill>
                <a:srgbClr val="24292E"/>
              </a:solidFill>
              <a:latin typeface="Courier New"/>
              <a:ea typeface="Courier New"/>
              <a:cs typeface="Courier New"/>
              <a:sym typeface="Courier New"/>
            </a:endParaRPr>
          </a:p>
        </p:txBody>
      </p:sp>
      <p:cxnSp>
        <p:nvCxnSpPr>
          <p:cNvPr id="2251" name="Google Shape;2251;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257" name="Google Shape;2257;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2258" name="Google Shape;2258;p122"/>
          <p:cNvSpPr txBox="1">
            <a:spLocks noGrp="1"/>
          </p:cNvSpPr>
          <p:nvPr>
            <p:ph type="title" idx="2"/>
          </p:nvPr>
        </p:nvSpPr>
        <p:spPr>
          <a:xfrm>
            <a:off x="273900" y="1042875"/>
            <a:ext cx="8870100" cy="2764200"/>
          </a:xfrm>
          <a:prstGeom prst="rect">
            <a:avLst/>
          </a:prstGeom>
        </p:spPr>
        <p:txBody>
          <a:bodyPr spcFirstLastPara="1" wrap="square" lIns="2560300" tIns="0" rIns="457200" bIns="457200" anchor="t" anchorCtr="0">
            <a:noAutofit/>
          </a:bodyPr>
          <a:lstStyle/>
          <a:p>
            <a:pPr marL="0" lvl="0" indent="0" algn="l" rtl="0">
              <a:lnSpc>
                <a:spcPct val="114000"/>
              </a:lnSpc>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a:t>
            </a:r>
            <a:r>
              <a:rPr lang="en" sz="2500">
                <a:latin typeface="Roboto Light"/>
                <a:ea typeface="Roboto Light"/>
                <a:cs typeface="Roboto Light"/>
                <a:sym typeface="Roboto Light"/>
              </a:rPr>
              <a:t>Documenting Company Policies</a:t>
            </a:r>
            <a:endParaRPr sz="1800">
              <a:solidFill>
                <a:srgbClr val="24292E"/>
              </a:solidFill>
              <a:latin typeface="Roboto Light"/>
              <a:ea typeface="Roboto Light"/>
              <a:cs typeface="Roboto Light"/>
              <a:sym typeface="Roboto Light"/>
            </a:endParaRPr>
          </a:p>
          <a:p>
            <a:pPr marL="0" lvl="0" indent="0" algn="l" rtl="0">
              <a:lnSpc>
                <a:spcPct val="114000"/>
              </a:lnSpc>
              <a:spcBef>
                <a:spcPts val="800"/>
              </a:spcBef>
              <a:spcAft>
                <a:spcPts val="0"/>
              </a:spcAft>
              <a:buNone/>
            </a:pPr>
            <a:r>
              <a:rPr lang="en" sz="1800">
                <a:solidFill>
                  <a:srgbClr val="24292E"/>
                </a:solidFill>
                <a:latin typeface="Roboto Light"/>
                <a:ea typeface="Roboto Light"/>
                <a:cs typeface="Roboto Light"/>
                <a:sym typeface="Roboto Light"/>
              </a:rPr>
              <a:t>In this activity, you will develop and document policies </a:t>
            </a:r>
            <a:br>
              <a:rPr lang="en" sz="1800">
                <a:solidFill>
                  <a:srgbClr val="24292E"/>
                </a:solidFill>
                <a:latin typeface="Roboto Light"/>
                <a:ea typeface="Roboto Light"/>
                <a:cs typeface="Roboto Light"/>
                <a:sym typeface="Roboto Light"/>
              </a:rPr>
            </a:br>
            <a:r>
              <a:rPr lang="en" sz="1800">
                <a:solidFill>
                  <a:srgbClr val="24292E"/>
                </a:solidFill>
                <a:latin typeface="Roboto Light"/>
                <a:ea typeface="Roboto Light"/>
                <a:cs typeface="Roboto Light"/>
                <a:sym typeface="Roboto Light"/>
              </a:rPr>
              <a:t>to help Geldcorp address its most critical threats.</a:t>
            </a:r>
            <a:endParaRPr sz="1800">
              <a:solidFill>
                <a:srgbClr val="24292E"/>
              </a:solidFill>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039" name="Google Shape;2039;p105"/>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Class Objectives</a:t>
            </a:r>
            <a:endParaRPr sz="2400">
              <a:latin typeface="Roboto Medium"/>
              <a:ea typeface="Roboto Medium"/>
              <a:cs typeface="Roboto Medium"/>
              <a:sym typeface="Roboto Medium"/>
            </a:endParaRPr>
          </a:p>
        </p:txBody>
      </p:sp>
      <p:sp>
        <p:nvSpPr>
          <p:cNvPr id="2040" name="Google Shape;2040;p10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By the end of today’s class, you will be able to:</a:t>
            </a:r>
            <a:endParaRPr sz="1800">
              <a:latin typeface="Roboto"/>
              <a:ea typeface="Roboto"/>
              <a:cs typeface="Roboto"/>
              <a:sym typeface="Roboto"/>
            </a:endParaRPr>
          </a:p>
        </p:txBody>
      </p:sp>
      <p:sp>
        <p:nvSpPr>
          <p:cNvPr id="2041" name="Google Shape;2041;p10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5"/>
          <p:cNvSpPr txBox="1"/>
          <p:nvPr/>
        </p:nvSpPr>
        <p:spPr>
          <a:xfrm>
            <a:off x="-12300" y="2266088"/>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Use governance frameworks to determine which policies an organization</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must develop.</a:t>
            </a:r>
            <a:endParaRPr sz="1600">
              <a:solidFill>
                <a:schemeClr val="dk1"/>
              </a:solidFill>
              <a:latin typeface="Roboto"/>
              <a:ea typeface="Roboto"/>
              <a:cs typeface="Roboto"/>
              <a:sym typeface="Roboto"/>
            </a:endParaRPr>
          </a:p>
        </p:txBody>
      </p:sp>
      <p:sp>
        <p:nvSpPr>
          <p:cNvPr id="2045" name="Google Shape;2045;p105"/>
          <p:cNvSpPr txBox="1"/>
          <p:nvPr/>
        </p:nvSpPr>
        <p:spPr>
          <a:xfrm>
            <a:off x="0" y="3099613"/>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Explain how business continuity planning and disaster recovery ensure business and mission critical functions in the event of a disruption.</a:t>
            </a:r>
            <a:endParaRPr sz="1600">
              <a:solidFill>
                <a:schemeClr val="dk1"/>
              </a:solidFill>
              <a:latin typeface="Roboto"/>
              <a:ea typeface="Roboto"/>
              <a:cs typeface="Roboto"/>
              <a:sym typeface="Roboto"/>
            </a:endParaRPr>
          </a:p>
        </p:txBody>
      </p:sp>
      <p:pic>
        <p:nvPicPr>
          <p:cNvPr id="2046" name="Google Shape;2046;p105"/>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47" name="Google Shape;2047;p105"/>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48" name="Google Shape;2048;p105"/>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049" name="Google Shape;2049;p105"/>
          <p:cNvSpPr txBox="1"/>
          <p:nvPr/>
        </p:nvSpPr>
        <p:spPr>
          <a:xfrm>
            <a:off x="12300" y="1448000"/>
            <a:ext cx="91440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Explain how organizations use policy and procedure to formalize standards </a:t>
            </a:r>
            <a:br>
              <a:rPr lang="en" sz="1600">
                <a:latin typeface="Roboto"/>
                <a:ea typeface="Roboto"/>
                <a:cs typeface="Roboto"/>
                <a:sym typeface="Roboto"/>
              </a:rPr>
            </a:br>
            <a:r>
              <a:rPr lang="en" sz="1600">
                <a:latin typeface="Roboto"/>
                <a:ea typeface="Roboto"/>
                <a:cs typeface="Roboto"/>
                <a:sym typeface="Roboto"/>
              </a:rPr>
              <a:t>of “right” and “wrong.”</a:t>
            </a:r>
            <a:endParaRPr sz="16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Managing Risk</a:t>
            </a:r>
            <a:br>
              <a:rPr lang="en"/>
            </a:br>
            <a:r>
              <a:rPr lang="en"/>
              <a:t>in IT Organizations</a:t>
            </a:r>
            <a:endParaRPr/>
          </a:p>
        </p:txBody>
      </p:sp>
      <p:sp>
        <p:nvSpPr>
          <p:cNvPr id="2269" name="Google Shape;2269;p1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270" name="Google Shape;2270;p12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C232"/>
        </a:solidFill>
        <a:effectLst/>
      </p:bgPr>
    </p:bg>
    <p:spTree>
      <p:nvGrpSpPr>
        <p:cNvPr id="1" name="Shape 2274"/>
        <p:cNvGrpSpPr/>
        <p:nvPr/>
      </p:nvGrpSpPr>
      <p:grpSpPr>
        <a:xfrm>
          <a:off x="0" y="0"/>
          <a:ext cx="0" cy="0"/>
          <a:chOff x="0" y="0"/>
          <a:chExt cx="0" cy="0"/>
        </a:xfrm>
      </p:grpSpPr>
      <p:sp>
        <p:nvSpPr>
          <p:cNvPr id="2275" name="Google Shape;2275;p125"/>
          <p:cNvSpPr/>
          <p:nvPr/>
        </p:nvSpPr>
        <p:spPr>
          <a:xfrm>
            <a:off x="309150" y="794800"/>
            <a:ext cx="8569800" cy="28452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External Objectives and Policy</a:t>
            </a:r>
            <a:endParaRPr/>
          </a:p>
        </p:txBody>
      </p:sp>
      <p:sp>
        <p:nvSpPr>
          <p:cNvPr id="2277" name="Google Shape;227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278" name="Google Shape;2278;p125"/>
          <p:cNvSpPr/>
          <p:nvPr/>
        </p:nvSpPr>
        <p:spPr>
          <a:xfrm>
            <a:off x="385350" y="3703138"/>
            <a:ext cx="8525700" cy="1098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a:latin typeface="Roboto Medium"/>
                <a:ea typeface="Roboto Medium"/>
                <a:cs typeface="Roboto Medium"/>
                <a:sym typeface="Roboto Medium"/>
              </a:rPr>
              <a:t>Example: </a:t>
            </a:r>
            <a:r>
              <a:rPr lang="en" sz="1600">
                <a:latin typeface="Roboto"/>
                <a:ea typeface="Roboto"/>
                <a:cs typeface="Roboto"/>
                <a:sym typeface="Roboto"/>
              </a:rPr>
              <a:t>Merchants that process financial transactions are legally required to guarantee their customers’ data remains confidential. If a company suffers a breach resulting in the disclosure of customer PII, they may be fined and face other legal penalties.</a:t>
            </a:r>
            <a:endParaRPr sz="1600">
              <a:latin typeface="Roboto Medium"/>
              <a:ea typeface="Roboto Medium"/>
              <a:cs typeface="Roboto Medium"/>
              <a:sym typeface="Roboto Medium"/>
            </a:endParaRPr>
          </a:p>
        </p:txBody>
      </p:sp>
      <p:sp>
        <p:nvSpPr>
          <p:cNvPr id="2279" name="Google Shape;2279;p125"/>
          <p:cNvSpPr txBox="1"/>
          <p:nvPr/>
        </p:nvSpPr>
        <p:spPr>
          <a:xfrm>
            <a:off x="534400" y="794800"/>
            <a:ext cx="3287700" cy="2845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800">
                <a:solidFill>
                  <a:schemeClr val="dk1"/>
                </a:solidFill>
                <a:latin typeface="Roboto"/>
                <a:ea typeface="Roboto"/>
                <a:cs typeface="Roboto"/>
                <a:sym typeface="Roboto"/>
              </a:rPr>
              <a:t>Businesses often have to follow external rules in addition to those they set for themselves. External rules don’t directly benefit the business, but might be mandated by law or industry standards.</a:t>
            </a:r>
            <a:endParaRPr sz="1800">
              <a:solidFill>
                <a:schemeClr val="dk1"/>
              </a:solidFill>
              <a:latin typeface="Roboto"/>
              <a:ea typeface="Roboto"/>
              <a:cs typeface="Roboto"/>
              <a:sym typeface="Roboto"/>
            </a:endParaRPr>
          </a:p>
        </p:txBody>
      </p:sp>
      <p:pic>
        <p:nvPicPr>
          <p:cNvPr id="2280" name="Google Shape;2280;p125"/>
          <p:cNvPicPr preferRelativeResize="0"/>
          <p:nvPr/>
        </p:nvPicPr>
        <p:blipFill>
          <a:blip r:embed="rId3">
            <a:alphaModFix/>
          </a:blip>
          <a:stretch>
            <a:fillRect/>
          </a:stretch>
        </p:blipFill>
        <p:spPr>
          <a:xfrm>
            <a:off x="3757225" y="195525"/>
            <a:ext cx="5112450" cy="3778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966"/>
        </a:solidFill>
        <a:effectLst/>
      </p:bgPr>
    </p:bg>
    <p:spTree>
      <p:nvGrpSpPr>
        <p:cNvPr id="1" name="Shape 2284"/>
        <p:cNvGrpSpPr/>
        <p:nvPr/>
      </p:nvGrpSpPr>
      <p:grpSpPr>
        <a:xfrm>
          <a:off x="0" y="0"/>
          <a:ext cx="0" cy="0"/>
          <a:chOff x="0" y="0"/>
          <a:chExt cx="0" cy="0"/>
        </a:xfrm>
      </p:grpSpPr>
      <p:pic>
        <p:nvPicPr>
          <p:cNvPr id="2285" name="Google Shape;2285;p126"/>
          <p:cNvPicPr preferRelativeResize="0"/>
          <p:nvPr/>
        </p:nvPicPr>
        <p:blipFill>
          <a:blip r:embed="rId3">
            <a:alphaModFix/>
          </a:blip>
          <a:stretch>
            <a:fillRect/>
          </a:stretch>
        </p:blipFill>
        <p:spPr>
          <a:xfrm>
            <a:off x="1027462" y="1880425"/>
            <a:ext cx="7089077" cy="2953774"/>
          </a:xfrm>
          <a:prstGeom prst="rect">
            <a:avLst/>
          </a:prstGeom>
          <a:noFill/>
          <a:ln>
            <a:noFill/>
          </a:ln>
        </p:spPr>
      </p:pic>
      <p:sp>
        <p:nvSpPr>
          <p:cNvPr id="2286" name="Google Shape;2286;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Governance Frameworks</a:t>
            </a:r>
            <a:endParaRPr/>
          </a:p>
        </p:txBody>
      </p:sp>
      <p:sp>
        <p:nvSpPr>
          <p:cNvPr id="2287" name="Google Shape;2287;p126"/>
          <p:cNvSpPr txBox="1"/>
          <p:nvPr/>
        </p:nvSpPr>
        <p:spPr>
          <a:xfrm>
            <a:off x="1796750" y="2513025"/>
            <a:ext cx="2025600" cy="1695300"/>
          </a:xfrm>
          <a:prstGeom prst="rect">
            <a:avLst/>
          </a:prstGeom>
          <a:noFill/>
          <a:ln>
            <a:noFill/>
          </a:ln>
        </p:spPr>
        <p:txBody>
          <a:bodyPr spcFirstLastPara="1" wrap="square" lIns="91425" tIns="274300" rIns="91425" bIns="91425" anchor="t" anchorCtr="0">
            <a:noAutofit/>
          </a:bodyPr>
          <a:lstStyle/>
          <a:p>
            <a:pPr marL="0" lvl="0" indent="0" algn="ctr" rtl="0">
              <a:spcBef>
                <a:spcPts val="0"/>
              </a:spcBef>
              <a:spcAft>
                <a:spcPts val="0"/>
              </a:spcAft>
              <a:buNone/>
            </a:pPr>
            <a:r>
              <a:rPr lang="en" sz="2000">
                <a:latin typeface="Roboto Medium"/>
                <a:ea typeface="Roboto Medium"/>
                <a:cs typeface="Roboto Medium"/>
                <a:sym typeface="Roboto Medium"/>
              </a:rPr>
              <a:t>Internal </a:t>
            </a:r>
            <a:endParaRPr sz="2000">
              <a:latin typeface="Roboto Medium"/>
              <a:ea typeface="Roboto Medium"/>
              <a:cs typeface="Roboto Medium"/>
              <a:sym typeface="Roboto Medium"/>
            </a:endParaRPr>
          </a:p>
          <a:p>
            <a:pPr marL="0" lvl="0" indent="0" algn="ctr" rtl="0">
              <a:spcBef>
                <a:spcPts val="0"/>
              </a:spcBef>
              <a:spcAft>
                <a:spcPts val="0"/>
              </a:spcAft>
              <a:buNone/>
            </a:pPr>
            <a:br>
              <a:rPr lang="en">
                <a:latin typeface="Roboto Medium"/>
                <a:ea typeface="Roboto Medium"/>
                <a:cs typeface="Roboto Medium"/>
                <a:sym typeface="Roboto Medium"/>
              </a:rPr>
            </a:br>
            <a:r>
              <a:rPr lang="en" sz="1300">
                <a:latin typeface="Roboto"/>
                <a:ea typeface="Roboto"/>
                <a:cs typeface="Roboto"/>
                <a:sym typeface="Roboto"/>
              </a:rPr>
              <a:t>Developed by </a:t>
            </a:r>
            <a:br>
              <a:rPr lang="en" sz="1300">
                <a:latin typeface="Roboto"/>
                <a:ea typeface="Roboto"/>
                <a:cs typeface="Roboto"/>
                <a:sym typeface="Roboto"/>
              </a:rPr>
            </a:br>
            <a:r>
              <a:rPr lang="en" sz="1300">
                <a:latin typeface="Roboto"/>
                <a:ea typeface="Roboto"/>
                <a:cs typeface="Roboto"/>
                <a:sym typeface="Roboto"/>
              </a:rPr>
              <a:t>the company.</a:t>
            </a:r>
            <a:endParaRPr sz="1300">
              <a:latin typeface="Roboto"/>
              <a:ea typeface="Roboto"/>
              <a:cs typeface="Roboto"/>
              <a:sym typeface="Roboto"/>
            </a:endParaRPr>
          </a:p>
        </p:txBody>
      </p:sp>
      <p:sp>
        <p:nvSpPr>
          <p:cNvPr id="2288" name="Google Shape;2288;p126"/>
          <p:cNvSpPr txBox="1"/>
          <p:nvPr/>
        </p:nvSpPr>
        <p:spPr>
          <a:xfrm>
            <a:off x="5333150" y="2513025"/>
            <a:ext cx="2025600" cy="1695300"/>
          </a:xfrm>
          <a:prstGeom prst="rect">
            <a:avLst/>
          </a:prstGeom>
          <a:noFill/>
          <a:ln>
            <a:noFill/>
          </a:ln>
        </p:spPr>
        <p:txBody>
          <a:bodyPr spcFirstLastPara="1" wrap="square" lIns="91425" tIns="274300" rIns="91425" bIns="91425" anchor="t" anchorCtr="0">
            <a:noAutofit/>
          </a:bodyPr>
          <a:lstStyle/>
          <a:p>
            <a:pPr marL="0" lvl="0" indent="0" algn="ctr" rtl="0">
              <a:spcBef>
                <a:spcPts val="0"/>
              </a:spcBef>
              <a:spcAft>
                <a:spcPts val="0"/>
              </a:spcAft>
              <a:buNone/>
            </a:pPr>
            <a:r>
              <a:rPr lang="en" sz="2000">
                <a:latin typeface="Roboto Medium"/>
                <a:ea typeface="Roboto Medium"/>
                <a:cs typeface="Roboto Medium"/>
                <a:sym typeface="Roboto Medium"/>
              </a:rPr>
              <a:t>External </a:t>
            </a:r>
            <a:endParaRPr sz="2000">
              <a:latin typeface="Roboto Medium"/>
              <a:ea typeface="Roboto Medium"/>
              <a:cs typeface="Roboto Medium"/>
              <a:sym typeface="Roboto Medium"/>
            </a:endParaRPr>
          </a:p>
          <a:p>
            <a:pPr marL="0" lvl="0" indent="0" algn="ctr" rtl="0">
              <a:spcBef>
                <a:spcPts val="0"/>
              </a:spcBef>
              <a:spcAft>
                <a:spcPts val="0"/>
              </a:spcAft>
              <a:buNone/>
            </a:pPr>
            <a:br>
              <a:rPr lang="en">
                <a:latin typeface="Roboto"/>
                <a:ea typeface="Roboto"/>
                <a:cs typeface="Roboto"/>
                <a:sym typeface="Roboto"/>
              </a:rPr>
            </a:br>
            <a:r>
              <a:rPr lang="en" sz="1300">
                <a:latin typeface="Roboto"/>
                <a:ea typeface="Roboto"/>
                <a:cs typeface="Roboto"/>
                <a:sym typeface="Roboto"/>
              </a:rPr>
              <a:t>Developed by standards bodies or governments.</a:t>
            </a:r>
            <a:endParaRPr sz="1300">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2289" name="Google Shape;2289;p126"/>
          <p:cNvSpPr txBox="1">
            <a:spLocks noGrp="1"/>
          </p:cNvSpPr>
          <p:nvPr>
            <p:ph type="subTitle" idx="1"/>
          </p:nvPr>
        </p:nvSpPr>
        <p:spPr>
          <a:xfrm>
            <a:off x="0" y="675975"/>
            <a:ext cx="9144000" cy="1341900"/>
          </a:xfrm>
          <a:prstGeom prst="rect">
            <a:avLst/>
          </a:prstGeom>
        </p:spPr>
        <p:txBody>
          <a:bodyPr spcFirstLastPara="1" wrap="square" lIns="457200" tIns="91425" rIns="457200" bIns="0" anchor="t" anchorCtr="0">
            <a:noAutofit/>
          </a:bodyPr>
          <a:lstStyle/>
          <a:p>
            <a:pPr marL="0" lvl="0" indent="0" algn="l" rtl="0">
              <a:lnSpc>
                <a:spcPct val="115000"/>
              </a:lnSpc>
              <a:spcBef>
                <a:spcPts val="300"/>
              </a:spcBef>
              <a:spcAft>
                <a:spcPts val="1200"/>
              </a:spcAft>
              <a:buNone/>
            </a:pPr>
            <a:r>
              <a:rPr lang="en">
                <a:solidFill>
                  <a:srgbClr val="24292E"/>
                </a:solidFill>
              </a:rPr>
              <a:t>Some rules and policies must be followed by everyone in an organization or industry. Collections of such policies are called </a:t>
            </a:r>
            <a:r>
              <a:rPr lang="en" b="1">
                <a:solidFill>
                  <a:srgbClr val="24292E"/>
                </a:solidFill>
              </a:rPr>
              <a:t>governance frameworks. </a:t>
            </a:r>
            <a:r>
              <a:rPr lang="en">
                <a:solidFill>
                  <a:srgbClr val="24292E"/>
                </a:solidFill>
              </a:rPr>
              <a:t>These can be:</a:t>
            </a:r>
            <a:endParaRPr/>
          </a:p>
        </p:txBody>
      </p:sp>
      <p:sp>
        <p:nvSpPr>
          <p:cNvPr id="2290" name="Google Shape;2290;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296" name="Google Shape;2296;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97" name="Google Shape;2297;p127"/>
          <p:cNvPicPr preferRelativeResize="0"/>
          <p:nvPr/>
        </p:nvPicPr>
        <p:blipFill>
          <a:blip r:embed="rId3">
            <a:alphaModFix/>
          </a:blip>
          <a:stretch>
            <a:fillRect/>
          </a:stretch>
        </p:blipFill>
        <p:spPr>
          <a:xfrm>
            <a:off x="0" y="0"/>
            <a:ext cx="9144000" cy="5143505"/>
          </a:xfrm>
          <a:prstGeom prst="rect">
            <a:avLst/>
          </a:prstGeom>
          <a:noFill/>
          <a:ln>
            <a:noFill/>
          </a:ln>
        </p:spPr>
      </p:pic>
      <p:sp>
        <p:nvSpPr>
          <p:cNvPr id="2298" name="Google Shape;2298;p127"/>
          <p:cNvSpPr txBox="1"/>
          <p:nvPr/>
        </p:nvSpPr>
        <p:spPr>
          <a:xfrm>
            <a:off x="3569500" y="1371650"/>
            <a:ext cx="5393400" cy="2430900"/>
          </a:xfrm>
          <a:prstGeom prst="rect">
            <a:avLst/>
          </a:prstGeom>
          <a:noFill/>
          <a:ln>
            <a:noFill/>
          </a:ln>
        </p:spPr>
        <p:txBody>
          <a:bodyPr spcFirstLastPara="1" wrap="square" lIns="457200" tIns="91425" rIns="91425" bIns="91425" anchor="t" anchorCtr="0">
            <a:noAutofit/>
          </a:bodyPr>
          <a:lstStyle/>
          <a:p>
            <a:pPr marL="0" lvl="0" indent="0" algn="l" rtl="0">
              <a:lnSpc>
                <a:spcPct val="105000"/>
              </a:lnSpc>
              <a:spcBef>
                <a:spcPts val="0"/>
              </a:spcBef>
              <a:spcAft>
                <a:spcPts val="0"/>
              </a:spcAft>
              <a:buNone/>
            </a:pPr>
            <a:r>
              <a:rPr lang="en" sz="2200">
                <a:solidFill>
                  <a:srgbClr val="FFF2CC"/>
                </a:solidFill>
                <a:latin typeface="Roboto"/>
                <a:ea typeface="Roboto"/>
                <a:cs typeface="Roboto"/>
                <a:sym typeface="Roboto"/>
              </a:rPr>
              <a:t>As information security professionals, it is important to understand the distinctions between </a:t>
            </a:r>
            <a:r>
              <a:rPr lang="en" sz="2200" b="1">
                <a:solidFill>
                  <a:srgbClr val="FFF2CC"/>
                </a:solidFill>
                <a:latin typeface="Roboto"/>
                <a:ea typeface="Roboto"/>
                <a:cs typeface="Roboto"/>
                <a:sym typeface="Roboto"/>
              </a:rPr>
              <a:t>laws</a:t>
            </a:r>
            <a:r>
              <a:rPr lang="en" sz="2200">
                <a:solidFill>
                  <a:srgbClr val="FFF2CC"/>
                </a:solidFill>
                <a:latin typeface="Roboto"/>
                <a:ea typeface="Roboto"/>
                <a:cs typeface="Roboto"/>
                <a:sym typeface="Roboto"/>
              </a:rPr>
              <a:t>, </a:t>
            </a:r>
            <a:r>
              <a:rPr lang="en" sz="2200" b="1">
                <a:solidFill>
                  <a:srgbClr val="FFF2CC"/>
                </a:solidFill>
                <a:latin typeface="Roboto"/>
                <a:ea typeface="Roboto"/>
                <a:cs typeface="Roboto"/>
                <a:sym typeface="Roboto"/>
              </a:rPr>
              <a:t>regulation</a:t>
            </a:r>
            <a:r>
              <a:rPr lang="en" sz="2200">
                <a:solidFill>
                  <a:srgbClr val="FFF2CC"/>
                </a:solidFill>
                <a:latin typeface="Roboto"/>
                <a:ea typeface="Roboto"/>
                <a:cs typeface="Roboto"/>
                <a:sym typeface="Roboto"/>
              </a:rPr>
              <a:t>s, </a:t>
            </a:r>
            <a:r>
              <a:rPr lang="en" sz="2200" b="1">
                <a:solidFill>
                  <a:srgbClr val="FFF2CC"/>
                </a:solidFill>
                <a:latin typeface="Roboto"/>
                <a:ea typeface="Roboto"/>
                <a:cs typeface="Roboto"/>
                <a:sym typeface="Roboto"/>
              </a:rPr>
              <a:t>policies</a:t>
            </a:r>
            <a:r>
              <a:rPr lang="en" sz="2200">
                <a:solidFill>
                  <a:srgbClr val="FFF2CC"/>
                </a:solidFill>
                <a:latin typeface="Roboto"/>
                <a:ea typeface="Roboto"/>
                <a:cs typeface="Roboto"/>
                <a:sym typeface="Roboto"/>
              </a:rPr>
              <a:t>, </a:t>
            </a:r>
            <a:r>
              <a:rPr lang="en" sz="2200" b="1">
                <a:solidFill>
                  <a:srgbClr val="FFF2CC"/>
                </a:solidFill>
                <a:latin typeface="Roboto"/>
                <a:ea typeface="Roboto"/>
                <a:cs typeface="Roboto"/>
                <a:sym typeface="Roboto"/>
              </a:rPr>
              <a:t>guidelines</a:t>
            </a:r>
            <a:r>
              <a:rPr lang="en" sz="2200">
                <a:solidFill>
                  <a:srgbClr val="FFF2CC"/>
                </a:solidFill>
                <a:latin typeface="Roboto"/>
                <a:ea typeface="Roboto"/>
                <a:cs typeface="Roboto"/>
                <a:sym typeface="Roboto"/>
              </a:rPr>
              <a:t>, and </a:t>
            </a:r>
            <a:r>
              <a:rPr lang="en" sz="2200" b="1">
                <a:solidFill>
                  <a:srgbClr val="FFF2CC"/>
                </a:solidFill>
                <a:latin typeface="Roboto"/>
                <a:ea typeface="Roboto"/>
                <a:cs typeface="Roboto"/>
                <a:sym typeface="Roboto"/>
              </a:rPr>
              <a:t>frameworks</a:t>
            </a:r>
            <a:r>
              <a:rPr lang="en" sz="2200">
                <a:solidFill>
                  <a:srgbClr val="FFF2CC"/>
                </a:solidFill>
                <a:latin typeface="Roboto"/>
                <a:ea typeface="Roboto"/>
                <a:cs typeface="Roboto"/>
                <a:sym typeface="Roboto"/>
              </a:rPr>
              <a:t>. All of these will help guide your decision-making process in everything you do.</a:t>
            </a:r>
            <a:endParaRPr sz="2200">
              <a:solidFill>
                <a:srgbClr val="FFF2CC"/>
              </a:solidFill>
              <a:latin typeface="Roboto"/>
              <a:ea typeface="Roboto"/>
              <a:cs typeface="Roboto"/>
              <a:sym typeface="Roboto"/>
            </a:endParaRPr>
          </a:p>
        </p:txBody>
      </p:sp>
      <p:sp>
        <p:nvSpPr>
          <p:cNvPr id="2299" name="Google Shape;2299;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24</a:t>
            </a:fld>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pic>
        <p:nvPicPr>
          <p:cNvPr id="2304" name="Google Shape;2304;p128"/>
          <p:cNvPicPr preferRelativeResize="0"/>
          <p:nvPr/>
        </p:nvPicPr>
        <p:blipFill rotWithShape="1">
          <a:blip r:embed="rId3">
            <a:alphaModFix/>
          </a:blip>
          <a:srcRect l="6986" t="7966" r="6977" b="5996"/>
          <a:stretch/>
        </p:blipFill>
        <p:spPr>
          <a:xfrm>
            <a:off x="175" y="0"/>
            <a:ext cx="9144000" cy="5143502"/>
          </a:xfrm>
          <a:prstGeom prst="rect">
            <a:avLst/>
          </a:prstGeom>
          <a:noFill/>
          <a:ln>
            <a:noFill/>
          </a:ln>
        </p:spPr>
      </p:pic>
      <p:sp>
        <p:nvSpPr>
          <p:cNvPr id="2305" name="Google Shape;2305;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Policies </a:t>
            </a:r>
            <a:endParaRPr/>
          </a:p>
        </p:txBody>
      </p:sp>
      <p:sp>
        <p:nvSpPr>
          <p:cNvPr id="2306" name="Google Shape;2306;p128"/>
          <p:cNvSpPr txBox="1">
            <a:spLocks noGrp="1"/>
          </p:cNvSpPr>
          <p:nvPr>
            <p:ph type="subTitle" idx="1"/>
          </p:nvPr>
        </p:nvSpPr>
        <p:spPr>
          <a:xfrm>
            <a:off x="0" y="675975"/>
            <a:ext cx="3880200" cy="895800"/>
          </a:xfrm>
          <a:prstGeom prst="rect">
            <a:avLst/>
          </a:prstGeom>
        </p:spPr>
        <p:txBody>
          <a:bodyPr spcFirstLastPara="1" wrap="square" lIns="457200" tIns="91425" rIns="365750" bIns="91425" anchor="t" anchorCtr="0">
            <a:noAutofit/>
          </a:bodyPr>
          <a:lstStyle/>
          <a:p>
            <a:pPr marL="0" lvl="0" indent="0" algn="l" rtl="0">
              <a:spcBef>
                <a:spcPts val="0"/>
              </a:spcBef>
              <a:spcAft>
                <a:spcPts val="0"/>
              </a:spcAft>
              <a:buNone/>
            </a:pPr>
            <a:r>
              <a:rPr lang="en" sz="1700"/>
              <a:t>A policy is a set of rules that inform standards for behavior and operations, such as: </a:t>
            </a:r>
            <a:r>
              <a:rPr lang="en" sz="1600"/>
              <a:t> </a:t>
            </a:r>
            <a:endParaRPr sz="1600"/>
          </a:p>
        </p:txBody>
      </p:sp>
      <p:sp>
        <p:nvSpPr>
          <p:cNvPr id="2307" name="Google Shape;2307;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308" name="Google Shape;2308;p128"/>
          <p:cNvSpPr txBox="1">
            <a:spLocks noGrp="1"/>
          </p:cNvSpPr>
          <p:nvPr>
            <p:ph type="body" idx="3"/>
          </p:nvPr>
        </p:nvSpPr>
        <p:spPr>
          <a:xfrm>
            <a:off x="-12300" y="3457575"/>
            <a:ext cx="3428400" cy="1535400"/>
          </a:xfrm>
          <a:prstGeom prst="rect">
            <a:avLst/>
          </a:prstGeom>
        </p:spPr>
        <p:txBody>
          <a:bodyPr spcFirstLastPara="1" wrap="square" lIns="457200" tIns="45700" rIns="274300" bIns="91425" anchor="t" anchorCtr="0">
            <a:noAutofit/>
          </a:bodyPr>
          <a:lstStyle/>
          <a:p>
            <a:pPr marL="0" lvl="0" indent="0" algn="l" rtl="0">
              <a:spcBef>
                <a:spcPts val="0"/>
              </a:spcBef>
              <a:spcAft>
                <a:spcPts val="800"/>
              </a:spcAft>
              <a:buClr>
                <a:schemeClr val="dk1"/>
              </a:buClr>
              <a:buSzPts val="1100"/>
              <a:buFont typeface="Arial"/>
              <a:buNone/>
            </a:pPr>
            <a:r>
              <a:rPr lang="en" sz="1200"/>
              <a:t>A form of non-intrusive policy adopted by organizations that specifically define the acceptable use of non-company owned devices. Devices referenced in this policy may include desktop computers, routers, switches, test measurement equipment, and weather equipment.</a:t>
            </a:r>
            <a:endParaRPr sz="1200"/>
          </a:p>
        </p:txBody>
      </p:sp>
      <p:cxnSp>
        <p:nvCxnSpPr>
          <p:cNvPr id="2309" name="Google Shape;2309;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0" name="Google Shape;2310;p128"/>
          <p:cNvSpPr txBox="1">
            <a:spLocks noGrp="1"/>
          </p:cNvSpPr>
          <p:nvPr>
            <p:ph type="body" idx="3"/>
          </p:nvPr>
        </p:nvSpPr>
        <p:spPr>
          <a:xfrm>
            <a:off x="1068300" y="2036138"/>
            <a:ext cx="1522500" cy="1013400"/>
          </a:xfrm>
          <a:prstGeom prst="rect">
            <a:avLst/>
          </a:prstGeom>
        </p:spPr>
        <p:txBody>
          <a:bodyPr spcFirstLastPara="1" wrap="square" lIns="0" tIns="137150" rIns="0" bIns="91425" anchor="t" anchorCtr="0">
            <a:noAutofit/>
          </a:bodyPr>
          <a:lstStyle/>
          <a:p>
            <a:pPr marL="0" lvl="0" indent="0" algn="ctr" rtl="0">
              <a:spcBef>
                <a:spcPts val="0"/>
              </a:spcBef>
              <a:spcAft>
                <a:spcPts val="800"/>
              </a:spcAft>
              <a:buClr>
                <a:schemeClr val="dk1"/>
              </a:buClr>
              <a:buSzPts val="1100"/>
              <a:buFont typeface="Arial"/>
              <a:buNone/>
            </a:pPr>
            <a:r>
              <a:rPr lang="en" sz="1600" b="1">
                <a:solidFill>
                  <a:srgbClr val="97B83A"/>
                </a:solidFill>
              </a:rPr>
              <a:t>Bring Your </a:t>
            </a:r>
            <a:br>
              <a:rPr lang="en" sz="1600" b="1">
                <a:solidFill>
                  <a:srgbClr val="97B83A"/>
                </a:solidFill>
              </a:rPr>
            </a:br>
            <a:r>
              <a:rPr lang="en" sz="1600" b="1">
                <a:solidFill>
                  <a:srgbClr val="97B83A"/>
                </a:solidFill>
              </a:rPr>
              <a:t>Own Device (BYOD)</a:t>
            </a:r>
            <a:endParaRPr sz="1600">
              <a:solidFill>
                <a:srgbClr val="97B83A"/>
              </a:solidFill>
            </a:endParaRPr>
          </a:p>
        </p:txBody>
      </p:sp>
      <p:sp>
        <p:nvSpPr>
          <p:cNvPr id="2311" name="Google Shape;2311;p128"/>
          <p:cNvSpPr txBox="1">
            <a:spLocks noGrp="1"/>
          </p:cNvSpPr>
          <p:nvPr>
            <p:ph type="body" idx="3"/>
          </p:nvPr>
        </p:nvSpPr>
        <p:spPr>
          <a:xfrm>
            <a:off x="5722075" y="3457575"/>
            <a:ext cx="3428400" cy="1535400"/>
          </a:xfrm>
          <a:prstGeom prst="rect">
            <a:avLst/>
          </a:prstGeom>
        </p:spPr>
        <p:txBody>
          <a:bodyPr spcFirstLastPara="1" wrap="square" lIns="457200" tIns="45700" rIns="274300" bIns="91425" anchor="t" anchorCtr="0">
            <a:noAutofit/>
          </a:bodyPr>
          <a:lstStyle/>
          <a:p>
            <a:pPr marL="0" lvl="0" indent="0" algn="l" rtl="0">
              <a:spcBef>
                <a:spcPts val="0"/>
              </a:spcBef>
              <a:spcAft>
                <a:spcPts val="800"/>
              </a:spcAft>
              <a:buClr>
                <a:schemeClr val="dk1"/>
              </a:buClr>
              <a:buSzPts val="1100"/>
              <a:buFont typeface="Arial"/>
              <a:buNone/>
            </a:pPr>
            <a:r>
              <a:rPr lang="en" sz="1200"/>
              <a:t>An example of a restrictive or intrusive policy that is a subset of a BYOD policy. MDM is more specifically defined as </a:t>
            </a:r>
            <a:br>
              <a:rPr lang="en" sz="1200"/>
            </a:br>
            <a:r>
              <a:rPr lang="en" sz="1200"/>
              <a:t>an acceptable use policy of personally- owned mobile devices. Devices </a:t>
            </a:r>
            <a:r>
              <a:rPr lang="en" sz="1200">
                <a:solidFill>
                  <a:schemeClr val="dk1"/>
                </a:solidFill>
              </a:rPr>
              <a:t>referenced in</a:t>
            </a:r>
            <a:r>
              <a:rPr lang="en" sz="1200"/>
              <a:t> this policy include cell phones, laptops, and WiFi hotspots.</a:t>
            </a:r>
            <a:endParaRPr sz="1200"/>
          </a:p>
        </p:txBody>
      </p:sp>
      <p:sp>
        <p:nvSpPr>
          <p:cNvPr id="2312" name="Google Shape;2312;p128"/>
          <p:cNvSpPr txBox="1">
            <a:spLocks noGrp="1"/>
          </p:cNvSpPr>
          <p:nvPr>
            <p:ph type="body" idx="3"/>
          </p:nvPr>
        </p:nvSpPr>
        <p:spPr>
          <a:xfrm>
            <a:off x="6535025" y="2036138"/>
            <a:ext cx="1522500" cy="1013400"/>
          </a:xfrm>
          <a:prstGeom prst="rect">
            <a:avLst/>
          </a:prstGeom>
        </p:spPr>
        <p:txBody>
          <a:bodyPr spcFirstLastPara="1" wrap="square" lIns="0" tIns="137150" rIns="0" bIns="91425" anchor="t" anchorCtr="0">
            <a:noAutofit/>
          </a:bodyPr>
          <a:lstStyle/>
          <a:p>
            <a:pPr marL="0" lvl="0" indent="0" algn="ctr" rtl="0">
              <a:spcBef>
                <a:spcPts val="0"/>
              </a:spcBef>
              <a:spcAft>
                <a:spcPts val="800"/>
              </a:spcAft>
              <a:buClr>
                <a:schemeClr val="dk1"/>
              </a:buClr>
              <a:buSzPts val="1100"/>
              <a:buFont typeface="Arial"/>
              <a:buNone/>
            </a:pPr>
            <a:r>
              <a:rPr lang="en" sz="1600" b="1">
                <a:solidFill>
                  <a:srgbClr val="E87631"/>
                </a:solidFill>
              </a:rPr>
              <a:t>Mobile Device Management (MDM)</a:t>
            </a:r>
            <a:endParaRPr sz="1600">
              <a:solidFill>
                <a:srgbClr val="E8763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pic>
        <p:nvPicPr>
          <p:cNvPr id="2317" name="Google Shape;2317;p129"/>
          <p:cNvPicPr preferRelativeResize="0"/>
          <p:nvPr/>
        </p:nvPicPr>
        <p:blipFill rotWithShape="1">
          <a:blip r:embed="rId3">
            <a:alphaModFix/>
          </a:blip>
          <a:srcRect t="-23680" b="23679"/>
          <a:stretch/>
        </p:blipFill>
        <p:spPr>
          <a:xfrm>
            <a:off x="0" y="4115"/>
            <a:ext cx="9144000" cy="5135270"/>
          </a:xfrm>
          <a:prstGeom prst="rect">
            <a:avLst/>
          </a:prstGeom>
          <a:noFill/>
          <a:ln>
            <a:noFill/>
          </a:ln>
        </p:spPr>
      </p:pic>
      <p:sp>
        <p:nvSpPr>
          <p:cNvPr id="2318" name="Google Shape;2318;p129"/>
          <p:cNvSpPr/>
          <p:nvPr/>
        </p:nvSpPr>
        <p:spPr>
          <a:xfrm>
            <a:off x="-171900" y="-159625"/>
            <a:ext cx="9405900" cy="2234700"/>
          </a:xfrm>
          <a:prstGeom prst="rect">
            <a:avLst/>
          </a:prstGeom>
          <a:solidFill>
            <a:srgbClr val="FFC422">
              <a:alpha val="93300"/>
            </a:srgbClr>
          </a:solidFill>
          <a:ln>
            <a:noFill/>
          </a:ln>
          <a:effectLst>
            <a:outerShdw blurRad="185738" dist="19050" dir="8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9" name="Google Shape;2319;p129"/>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2320" name="Google Shape;2320;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Guidelines</a:t>
            </a:r>
            <a:endParaRPr/>
          </a:p>
        </p:txBody>
      </p:sp>
      <p:sp>
        <p:nvSpPr>
          <p:cNvPr id="2321" name="Google Shape;2321;p129"/>
          <p:cNvSpPr txBox="1">
            <a:spLocks noGrp="1"/>
          </p:cNvSpPr>
          <p:nvPr>
            <p:ph type="subTitle" idx="1"/>
          </p:nvPr>
        </p:nvSpPr>
        <p:spPr>
          <a:xfrm>
            <a:off x="0" y="675975"/>
            <a:ext cx="5390400" cy="1350000"/>
          </a:xfrm>
          <a:prstGeom prst="rect">
            <a:avLst/>
          </a:prstGeom>
        </p:spPr>
        <p:txBody>
          <a:bodyPr spcFirstLastPara="1" wrap="square" lIns="457200" tIns="91425" rIns="274300" bIns="91425" anchor="t" anchorCtr="0">
            <a:noAutofit/>
          </a:bodyPr>
          <a:lstStyle/>
          <a:p>
            <a:pPr marL="0" lvl="0" indent="0" algn="l" rtl="0">
              <a:spcBef>
                <a:spcPts val="0"/>
              </a:spcBef>
              <a:spcAft>
                <a:spcPts val="0"/>
              </a:spcAft>
              <a:buClr>
                <a:schemeClr val="dk1"/>
              </a:buClr>
              <a:buSzPts val="1100"/>
              <a:buFont typeface="Arial"/>
              <a:buNone/>
            </a:pPr>
            <a:r>
              <a:rPr lang="en" sz="1700"/>
              <a:t>Guidelines are similar to policies, as they are issued by organizations to make the actions of its employees or departments more predictable, and presumably of higher quality.</a:t>
            </a:r>
            <a:endParaRPr sz="1700"/>
          </a:p>
        </p:txBody>
      </p:sp>
      <p:sp>
        <p:nvSpPr>
          <p:cNvPr id="2322" name="Google Shape;2322;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323" name="Google Shape;2323;p129"/>
          <p:cNvSpPr/>
          <p:nvPr/>
        </p:nvSpPr>
        <p:spPr>
          <a:xfrm>
            <a:off x="5218625" y="822675"/>
            <a:ext cx="3651300" cy="994500"/>
          </a:xfrm>
          <a:prstGeom prst="rect">
            <a:avLst/>
          </a:prstGeom>
          <a:solidFill>
            <a:srgbClr val="FFD966"/>
          </a:solidFill>
          <a:ln>
            <a:noFill/>
          </a:ln>
          <a:effectLst>
            <a:outerShdw blurRad="57150" dist="19050" dir="5400000" algn="bl" rotWithShape="0">
              <a:srgbClr val="000000">
                <a:alpha val="50000"/>
              </a:srgbClr>
            </a:outerShdw>
          </a:effectLst>
        </p:spPr>
        <p:txBody>
          <a:bodyPr spcFirstLastPara="1" wrap="square" lIns="274300" tIns="182875" rIns="91425" bIns="91425" anchor="ctr" anchorCtr="0">
            <a:noAutofit/>
          </a:bodyPr>
          <a:lstStyle/>
          <a:p>
            <a:pPr marL="0" lvl="0" indent="0" algn="l" rtl="0">
              <a:spcBef>
                <a:spcPts val="0"/>
              </a:spcBef>
              <a:spcAft>
                <a:spcPts val="800"/>
              </a:spcAft>
              <a:buNone/>
            </a:pPr>
            <a:r>
              <a:rPr lang="en" sz="1600" b="1">
                <a:solidFill>
                  <a:schemeClr val="dk1"/>
                </a:solidFill>
                <a:latin typeface="Roboto"/>
                <a:ea typeface="Roboto"/>
                <a:cs typeface="Roboto"/>
                <a:sym typeface="Roboto"/>
              </a:rPr>
              <a:t>Guidelines are not mandatory.</a:t>
            </a:r>
            <a:r>
              <a:rPr lang="en" sz="1600">
                <a:solidFill>
                  <a:schemeClr val="dk1"/>
                </a:solidFill>
                <a:latin typeface="Roboto"/>
                <a:ea typeface="Roboto"/>
                <a:cs typeface="Roboto"/>
                <a:sym typeface="Roboto"/>
              </a:rPr>
              <a:t> </a:t>
            </a:r>
            <a:br>
              <a:rPr lang="en">
                <a:solidFill>
                  <a:schemeClr val="dk1"/>
                </a:solidFill>
                <a:latin typeface="Roboto"/>
                <a:ea typeface="Roboto"/>
                <a:cs typeface="Roboto"/>
                <a:sym typeface="Roboto"/>
              </a:rPr>
            </a:br>
            <a:r>
              <a:rPr lang="en" sz="1300">
                <a:solidFill>
                  <a:schemeClr val="dk1"/>
                </a:solidFill>
                <a:latin typeface="Roboto"/>
                <a:ea typeface="Roboto"/>
                <a:cs typeface="Roboto"/>
                <a:sym typeface="Roboto"/>
              </a:rPr>
              <a:t>They are only suggestions, meant to be followed by those to which they apply.</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FF6DB"/>
            </a:gs>
            <a:gs pos="100000">
              <a:srgbClr val="FAD25C"/>
            </a:gs>
          </a:gsLst>
          <a:lin ang="5400012" scaled="0"/>
        </a:gradFill>
        <a:effectLst/>
      </p:bgPr>
    </p:bg>
    <p:spTree>
      <p:nvGrpSpPr>
        <p:cNvPr id="1" name="Shape 2327"/>
        <p:cNvGrpSpPr/>
        <p:nvPr/>
      </p:nvGrpSpPr>
      <p:grpSpPr>
        <a:xfrm>
          <a:off x="0" y="0"/>
          <a:ext cx="0" cy="0"/>
          <a:chOff x="0" y="0"/>
          <a:chExt cx="0" cy="0"/>
        </a:xfrm>
      </p:grpSpPr>
      <p:sp>
        <p:nvSpPr>
          <p:cNvPr id="2328" name="Google Shape;2328;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Laws</a:t>
            </a:r>
            <a:endParaRPr/>
          </a:p>
        </p:txBody>
      </p:sp>
      <p:sp>
        <p:nvSpPr>
          <p:cNvPr id="2329" name="Google Shape;2329;p130"/>
          <p:cNvSpPr txBox="1">
            <a:spLocks noGrp="1"/>
          </p:cNvSpPr>
          <p:nvPr>
            <p:ph type="subTitle" idx="1"/>
          </p:nvPr>
        </p:nvSpPr>
        <p:spPr>
          <a:xfrm>
            <a:off x="0" y="675975"/>
            <a:ext cx="5107200" cy="1361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Laws are policies that are written in legal language, and voted upon and passed by legislative bodies of government.</a:t>
            </a:r>
            <a:endParaRPr/>
          </a:p>
        </p:txBody>
      </p:sp>
      <p:sp>
        <p:nvSpPr>
          <p:cNvPr id="2330" name="Google Shape;2330;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331" name="Google Shape;2331;p130"/>
          <p:cNvSpPr txBox="1">
            <a:spLocks noGrp="1"/>
          </p:cNvSpPr>
          <p:nvPr>
            <p:ph type="body" idx="3"/>
          </p:nvPr>
        </p:nvSpPr>
        <p:spPr>
          <a:xfrm>
            <a:off x="175" y="1904600"/>
            <a:ext cx="4807800" cy="12234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a:t>Laws are enforced by agencies tasked with overseeing and monitoring the rule of law.</a:t>
            </a:r>
            <a:endParaRPr sz="1600"/>
          </a:p>
          <a:p>
            <a:pPr marL="0" lvl="0" indent="0" algn="l" rtl="0">
              <a:spcBef>
                <a:spcPts val="800"/>
              </a:spcBef>
              <a:spcAft>
                <a:spcPts val="800"/>
              </a:spcAft>
              <a:buClr>
                <a:schemeClr val="dk1"/>
              </a:buClr>
              <a:buSzPts val="1100"/>
              <a:buFont typeface="Arial"/>
              <a:buNone/>
            </a:pPr>
            <a:endParaRPr sz="1600"/>
          </a:p>
        </p:txBody>
      </p:sp>
      <p:pic>
        <p:nvPicPr>
          <p:cNvPr id="2332" name="Google Shape;2332;p130"/>
          <p:cNvPicPr preferRelativeResize="0"/>
          <p:nvPr/>
        </p:nvPicPr>
        <p:blipFill>
          <a:blip r:embed="rId3">
            <a:alphaModFix/>
          </a:blip>
          <a:stretch>
            <a:fillRect/>
          </a:stretch>
        </p:blipFill>
        <p:spPr>
          <a:xfrm>
            <a:off x="4922700" y="916050"/>
            <a:ext cx="3829025" cy="3829025"/>
          </a:xfrm>
          <a:prstGeom prst="rect">
            <a:avLst/>
          </a:prstGeom>
          <a:noFill/>
          <a:ln>
            <a:noFill/>
          </a:ln>
          <a:effectLst>
            <a:outerShdw blurRad="57150" dist="19050" dir="5400000" algn="bl" rotWithShape="0">
              <a:srgbClr val="000000">
                <a:alpha val="50000"/>
              </a:srgbClr>
            </a:outerShdw>
          </a:effectLst>
        </p:spPr>
      </p:pic>
      <p:sp>
        <p:nvSpPr>
          <p:cNvPr id="2333" name="Google Shape;2333;p130"/>
          <p:cNvSpPr/>
          <p:nvPr/>
        </p:nvSpPr>
        <p:spPr>
          <a:xfrm>
            <a:off x="465625" y="2692975"/>
            <a:ext cx="3876900" cy="780300"/>
          </a:xfrm>
          <a:prstGeom prst="rect">
            <a:avLst/>
          </a:prstGeom>
          <a:solidFill>
            <a:srgbClr val="1C4587"/>
          </a:solidFill>
          <a:ln>
            <a:noFill/>
          </a:ln>
        </p:spPr>
        <p:txBody>
          <a:bodyPr spcFirstLastPara="1" wrap="square" lIns="91425" tIns="182875" rIns="91425" bIns="91425" anchor="ctr" anchorCtr="0">
            <a:noAutofit/>
          </a:bodyPr>
          <a:lstStyle/>
          <a:p>
            <a:pPr marL="0" lvl="0" indent="0" algn="ctr" rtl="0">
              <a:spcBef>
                <a:spcPts val="0"/>
              </a:spcBef>
              <a:spcAft>
                <a:spcPts val="800"/>
              </a:spcAft>
              <a:buNone/>
            </a:pPr>
            <a:r>
              <a:rPr lang="en">
                <a:solidFill>
                  <a:srgbClr val="FFFFFF"/>
                </a:solidFill>
                <a:latin typeface="Roboto"/>
                <a:ea typeface="Roboto"/>
                <a:cs typeface="Roboto"/>
                <a:sym typeface="Roboto"/>
              </a:rPr>
              <a:t>One such organization is the </a:t>
            </a:r>
            <a:br>
              <a:rPr lang="en">
                <a:solidFill>
                  <a:srgbClr val="FFFFFF"/>
                </a:solidFill>
                <a:latin typeface="Roboto"/>
                <a:ea typeface="Roboto"/>
                <a:cs typeface="Roboto"/>
                <a:sym typeface="Roboto"/>
              </a:rPr>
            </a:br>
            <a:r>
              <a:rPr lang="en" b="1">
                <a:solidFill>
                  <a:srgbClr val="FFFFFF"/>
                </a:solidFill>
                <a:latin typeface="Roboto"/>
                <a:ea typeface="Roboto"/>
                <a:cs typeface="Roboto"/>
                <a:sym typeface="Roboto"/>
              </a:rPr>
              <a:t>Security and Exchange Commission (SEC)</a:t>
            </a:r>
            <a:r>
              <a:rPr lang="en">
                <a:solidFill>
                  <a:srgbClr val="FFFFFF"/>
                </a:solidFill>
                <a:latin typeface="Roboto"/>
                <a:ea typeface="Roboto"/>
                <a:cs typeface="Roboto"/>
                <a:sym typeface="Roboto"/>
              </a:rPr>
              <a:t>.</a:t>
            </a:r>
            <a:endParaRPr sz="12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pic>
        <p:nvPicPr>
          <p:cNvPr id="2338" name="Google Shape;2338;p131"/>
          <p:cNvPicPr preferRelativeResize="0"/>
          <p:nvPr/>
        </p:nvPicPr>
        <p:blipFill rotWithShape="1">
          <a:blip r:embed="rId3">
            <a:alphaModFix/>
          </a:blip>
          <a:srcRect l="6426" r="4447"/>
          <a:stretch/>
        </p:blipFill>
        <p:spPr>
          <a:xfrm>
            <a:off x="-24600" y="0"/>
            <a:ext cx="9168601" cy="5143500"/>
          </a:xfrm>
          <a:prstGeom prst="rect">
            <a:avLst/>
          </a:prstGeom>
          <a:noFill/>
          <a:ln>
            <a:noFill/>
          </a:ln>
        </p:spPr>
      </p:pic>
      <p:sp>
        <p:nvSpPr>
          <p:cNvPr id="2339" name="Google Shape;2339;p131"/>
          <p:cNvSpPr/>
          <p:nvPr/>
        </p:nvSpPr>
        <p:spPr>
          <a:xfrm>
            <a:off x="-24600" y="0"/>
            <a:ext cx="4749000" cy="5143500"/>
          </a:xfrm>
          <a:prstGeom prst="rect">
            <a:avLst/>
          </a:prstGeom>
          <a:solidFill>
            <a:srgbClr val="FFC422">
              <a:alpha val="92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a:t>
            </a:r>
            <a:endParaRPr/>
          </a:p>
        </p:txBody>
      </p:sp>
      <p:sp>
        <p:nvSpPr>
          <p:cNvPr id="2341" name="Google Shape;2341;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cxnSp>
        <p:nvCxnSpPr>
          <p:cNvPr id="2342" name="Google Shape;2342;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43" name="Google Shape;2343;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44" name="Google Shape;2344;p131"/>
          <p:cNvSpPr txBox="1">
            <a:spLocks noGrp="1"/>
          </p:cNvSpPr>
          <p:nvPr>
            <p:ph type="subTitle" idx="1"/>
          </p:nvPr>
        </p:nvSpPr>
        <p:spPr>
          <a:xfrm>
            <a:off x="0" y="675975"/>
            <a:ext cx="4749000" cy="3699600"/>
          </a:xfrm>
          <a:prstGeom prst="rect">
            <a:avLst/>
          </a:prstGeom>
        </p:spPr>
        <p:txBody>
          <a:bodyPr spcFirstLastPara="1" wrap="square" lIns="457200" tIns="91425" rIns="457200" bIns="0" anchor="t" anchorCtr="0">
            <a:noAutofit/>
          </a:bodyPr>
          <a:lstStyle/>
          <a:p>
            <a:pPr marL="320040" lvl="0" indent="-193040" algn="l" rtl="0">
              <a:spcBef>
                <a:spcPts val="0"/>
              </a:spcBef>
              <a:spcAft>
                <a:spcPts val="0"/>
              </a:spcAft>
              <a:buClr>
                <a:srgbClr val="FFFFFF"/>
              </a:buClr>
              <a:buSzPts val="1600"/>
              <a:buChar char="●"/>
            </a:pPr>
            <a:r>
              <a:rPr lang="en" sz="1600"/>
              <a:t>Frameworks originate from the </a:t>
            </a:r>
            <a:r>
              <a:rPr lang="en" sz="1600" b="1"/>
              <a:t>Securities and Exchange Commission (SEC)</a:t>
            </a:r>
            <a:r>
              <a:rPr lang="en" sz="1600"/>
              <a:t>, the regulatory organization in charge of proposing and enforcing laws regarding financial instruments (for example, stocks, bonds, options), and protecting consumers from fraud.</a:t>
            </a:r>
            <a:endParaRPr sz="1600"/>
          </a:p>
          <a:p>
            <a:pPr marL="320040" lvl="0" indent="-193040" algn="l" rtl="0">
              <a:spcBef>
                <a:spcPts val="1000"/>
              </a:spcBef>
              <a:spcAft>
                <a:spcPts val="0"/>
              </a:spcAft>
              <a:buClr>
                <a:srgbClr val="FFFFFF"/>
              </a:buClr>
              <a:buSzPts val="1600"/>
              <a:buChar char="●"/>
            </a:pPr>
            <a:r>
              <a:rPr lang="en" sz="1600"/>
              <a:t>During the 1990s, the SEC worked </a:t>
            </a:r>
            <a:br>
              <a:rPr lang="en" sz="1600"/>
            </a:br>
            <a:r>
              <a:rPr lang="en" sz="1600"/>
              <a:t>with Congress to pass anti-fraud laws to discourage cybercrime.</a:t>
            </a:r>
            <a:endParaRPr sz="1600"/>
          </a:p>
          <a:p>
            <a:pPr marL="320040" lvl="0" indent="-193040" algn="l" rtl="0">
              <a:spcBef>
                <a:spcPts val="1000"/>
              </a:spcBef>
              <a:spcAft>
                <a:spcPts val="0"/>
              </a:spcAft>
              <a:buClr>
                <a:srgbClr val="FFFFFF"/>
              </a:buClr>
              <a:buSzPts val="1600"/>
              <a:buChar char="●"/>
            </a:pPr>
            <a:r>
              <a:rPr lang="en" sz="1600"/>
              <a:t>In 2000, the SEC moved past simple anti-fraud laws by adopting the regulatory statute Regulation S-P.</a:t>
            </a:r>
            <a:endParaRPr sz="1600"/>
          </a:p>
          <a:p>
            <a:pPr marL="0" lvl="0" indent="0" algn="l" rtl="0">
              <a:spcBef>
                <a:spcPts val="800"/>
              </a:spcBef>
              <a:spcAft>
                <a:spcPts val="800"/>
              </a:spcAft>
              <a:buNone/>
            </a:pP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F6DB"/>
            </a:gs>
            <a:gs pos="100000">
              <a:srgbClr val="FAD25C"/>
            </a:gs>
          </a:gsLst>
          <a:lin ang="5400012" scaled="0"/>
        </a:gradFill>
        <a:effectLst/>
      </p:bgPr>
    </p:bg>
    <p:spTree>
      <p:nvGrpSpPr>
        <p:cNvPr id="1" name="Shape 2348"/>
        <p:cNvGrpSpPr/>
        <p:nvPr/>
      </p:nvGrpSpPr>
      <p:grpSpPr>
        <a:xfrm>
          <a:off x="0" y="0"/>
          <a:ext cx="0" cy="0"/>
          <a:chOff x="0" y="0"/>
          <a:chExt cx="0" cy="0"/>
        </a:xfrm>
      </p:grpSpPr>
      <p:sp>
        <p:nvSpPr>
          <p:cNvPr id="2349" name="Google Shape;2349;p132"/>
          <p:cNvSpPr/>
          <p:nvPr/>
        </p:nvSpPr>
        <p:spPr>
          <a:xfrm>
            <a:off x="437425" y="1183050"/>
            <a:ext cx="2013600" cy="965700"/>
          </a:xfrm>
          <a:prstGeom prst="roundRect">
            <a:avLst>
              <a:gd name="adj" fmla="val 16667"/>
            </a:avLst>
          </a:prstGeom>
          <a:solidFill>
            <a:srgbClr val="F7EF6A"/>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rgbClr val="24292E"/>
                </a:solidFill>
                <a:latin typeface="Roboto Medium"/>
                <a:ea typeface="Roboto Medium"/>
                <a:cs typeface="Roboto Medium"/>
                <a:sym typeface="Roboto Medium"/>
              </a:rPr>
              <a:t>The Family Educational Rights and Privacy Act (FERPA)</a:t>
            </a:r>
            <a:endParaRPr>
              <a:latin typeface="Roboto Medium"/>
              <a:ea typeface="Roboto Medium"/>
              <a:cs typeface="Roboto Medium"/>
              <a:sym typeface="Roboto Medium"/>
            </a:endParaRPr>
          </a:p>
        </p:txBody>
      </p:sp>
      <p:sp>
        <p:nvSpPr>
          <p:cNvPr id="2350" name="Google Shape;2350;p132"/>
          <p:cNvSpPr/>
          <p:nvPr/>
        </p:nvSpPr>
        <p:spPr>
          <a:xfrm>
            <a:off x="2538175" y="1183050"/>
            <a:ext cx="2013600" cy="965700"/>
          </a:xfrm>
          <a:prstGeom prst="roundRect">
            <a:avLst>
              <a:gd name="adj" fmla="val 16667"/>
            </a:avLst>
          </a:prstGeom>
          <a:solidFill>
            <a:srgbClr val="FFBA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4292E"/>
                </a:solidFill>
                <a:latin typeface="Roboto Medium"/>
                <a:ea typeface="Roboto Medium"/>
                <a:cs typeface="Roboto Medium"/>
                <a:sym typeface="Roboto Medium"/>
              </a:rPr>
              <a:t>Gramm-Leach-</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Bliley Act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(GLBA) </a:t>
            </a:r>
            <a:endParaRPr/>
          </a:p>
        </p:txBody>
      </p:sp>
      <p:sp>
        <p:nvSpPr>
          <p:cNvPr id="2351" name="Google Shape;2351;p132"/>
          <p:cNvSpPr/>
          <p:nvPr/>
        </p:nvSpPr>
        <p:spPr>
          <a:xfrm>
            <a:off x="4638925" y="1183050"/>
            <a:ext cx="2013600" cy="965700"/>
          </a:xfrm>
          <a:prstGeom prst="roundRect">
            <a:avLst>
              <a:gd name="adj" fmla="val 16667"/>
            </a:avLst>
          </a:prstGeom>
          <a:solidFill>
            <a:srgbClr val="F9884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rgbClr val="24292E"/>
                </a:solidFill>
                <a:latin typeface="Roboto Medium"/>
                <a:ea typeface="Roboto Medium"/>
                <a:cs typeface="Roboto Medium"/>
                <a:sym typeface="Roboto Medium"/>
              </a:rPr>
              <a:t>Federal Information Security Management Act of 2002 </a:t>
            </a:r>
            <a:br>
              <a:rPr lang="en">
                <a:solidFill>
                  <a:srgbClr val="24292E"/>
                </a:solidFill>
                <a:latin typeface="Roboto Medium"/>
                <a:ea typeface="Roboto Medium"/>
                <a:cs typeface="Roboto Medium"/>
                <a:sym typeface="Roboto Medium"/>
              </a:rPr>
            </a:br>
            <a:r>
              <a:rPr lang="en">
                <a:solidFill>
                  <a:srgbClr val="24292E"/>
                </a:solidFill>
                <a:latin typeface="Roboto Medium"/>
                <a:ea typeface="Roboto Medium"/>
                <a:cs typeface="Roboto Medium"/>
                <a:sym typeface="Roboto Medium"/>
              </a:rPr>
              <a:t>(FISMA)</a:t>
            </a:r>
            <a:endParaRPr/>
          </a:p>
        </p:txBody>
      </p:sp>
      <p:sp>
        <p:nvSpPr>
          <p:cNvPr id="2352" name="Google Shape;2352;p132"/>
          <p:cNvSpPr/>
          <p:nvPr/>
        </p:nvSpPr>
        <p:spPr>
          <a:xfrm>
            <a:off x="6739675" y="1183050"/>
            <a:ext cx="2013600" cy="965700"/>
          </a:xfrm>
          <a:prstGeom prst="roundRect">
            <a:avLst>
              <a:gd name="adj" fmla="val 16667"/>
            </a:avLst>
          </a:prstGeom>
          <a:solidFill>
            <a:srgbClr val="E53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24292E"/>
                </a:solidFill>
                <a:latin typeface="Roboto Medium"/>
                <a:ea typeface="Roboto Medium"/>
                <a:cs typeface="Roboto Medium"/>
                <a:sym typeface="Roboto Medium"/>
              </a:rPr>
              <a:t>Health Insurance Portability and Accountability Act (HIPAA)</a:t>
            </a:r>
            <a:endParaRPr/>
          </a:p>
        </p:txBody>
      </p:sp>
      <p:sp>
        <p:nvSpPr>
          <p:cNvPr id="2353" name="Google Shape;2353;p132"/>
          <p:cNvSpPr txBox="1"/>
          <p:nvPr/>
        </p:nvSpPr>
        <p:spPr>
          <a:xfrm>
            <a:off x="437300" y="2291025"/>
            <a:ext cx="2013600" cy="2448300"/>
          </a:xfrm>
          <a:prstGeom prst="rect">
            <a:avLst/>
          </a:prstGeom>
          <a:solidFill>
            <a:srgbClr val="FFFBBB">
              <a:alpha val="5251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24292E"/>
                </a:solidFill>
                <a:latin typeface="Roboto"/>
                <a:ea typeface="Roboto"/>
                <a:cs typeface="Roboto"/>
                <a:sym typeface="Roboto"/>
              </a:rPr>
              <a:t>Protects the privacy of student education records. </a:t>
            </a:r>
            <a:endParaRPr>
              <a:solidFill>
                <a:srgbClr val="24292E"/>
              </a:solidFill>
              <a:latin typeface="Roboto"/>
              <a:ea typeface="Roboto"/>
              <a:cs typeface="Roboto"/>
              <a:sym typeface="Roboto"/>
            </a:endParaRPr>
          </a:p>
          <a:p>
            <a:pPr marL="0" lvl="0" indent="0" algn="l" rtl="0">
              <a:lnSpc>
                <a:spcPct val="100000"/>
              </a:lnSpc>
              <a:spcBef>
                <a:spcPts val="1000"/>
              </a:spcBef>
              <a:spcAft>
                <a:spcPts val="1000"/>
              </a:spcAft>
              <a:buNone/>
            </a:pPr>
            <a:r>
              <a:rPr lang="en">
                <a:solidFill>
                  <a:srgbClr val="24292E"/>
                </a:solidFill>
                <a:latin typeface="Roboto"/>
                <a:ea typeface="Roboto"/>
                <a:cs typeface="Roboto"/>
                <a:sym typeface="Roboto"/>
              </a:rPr>
              <a:t>Parents or eligible students have the right to request records be corrected if they believe them to be misleading or inaccurate.</a:t>
            </a:r>
            <a:endParaRPr>
              <a:latin typeface="Roboto"/>
              <a:ea typeface="Roboto"/>
              <a:cs typeface="Roboto"/>
              <a:sym typeface="Roboto"/>
            </a:endParaRPr>
          </a:p>
        </p:txBody>
      </p:sp>
      <p:sp>
        <p:nvSpPr>
          <p:cNvPr id="2354" name="Google Shape;2354;p132"/>
          <p:cNvSpPr txBox="1"/>
          <p:nvPr/>
        </p:nvSpPr>
        <p:spPr>
          <a:xfrm>
            <a:off x="2538175" y="2291025"/>
            <a:ext cx="2013600" cy="2448300"/>
          </a:xfrm>
          <a:prstGeom prst="rect">
            <a:avLst/>
          </a:prstGeom>
          <a:solidFill>
            <a:srgbClr val="FFBA40">
              <a:alpha val="4358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24292E"/>
                </a:solidFill>
                <a:latin typeface="Roboto"/>
                <a:ea typeface="Roboto"/>
                <a:cs typeface="Roboto"/>
                <a:sym typeface="Roboto"/>
              </a:rPr>
              <a:t>Requires financial institutions that provide consumers financial products and services to provide an explanation of their information-sharing practices to safeguard sensitive data.</a:t>
            </a:r>
            <a:endParaRPr>
              <a:solidFill>
                <a:srgbClr val="24292E"/>
              </a:solidFill>
              <a:latin typeface="Roboto"/>
              <a:ea typeface="Roboto"/>
              <a:cs typeface="Roboto"/>
              <a:sym typeface="Roboto"/>
            </a:endParaRPr>
          </a:p>
        </p:txBody>
      </p:sp>
      <p:sp>
        <p:nvSpPr>
          <p:cNvPr id="2355" name="Google Shape;2355;p132"/>
          <p:cNvSpPr txBox="1"/>
          <p:nvPr/>
        </p:nvSpPr>
        <p:spPr>
          <a:xfrm>
            <a:off x="4639050" y="2291025"/>
            <a:ext cx="2013600" cy="2448300"/>
          </a:xfrm>
          <a:prstGeom prst="rect">
            <a:avLst/>
          </a:prstGeom>
          <a:solidFill>
            <a:srgbClr val="F79E6A">
              <a:alpha val="32960"/>
            </a:srgbClr>
          </a:solid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rgbClr val="24292E"/>
                </a:solidFill>
                <a:latin typeface="Roboto"/>
                <a:ea typeface="Roboto"/>
                <a:cs typeface="Roboto"/>
                <a:sym typeface="Roboto"/>
              </a:rPr>
              <a:t>Requires the protection of government data, operations, and assets against natural or man-made threats.</a:t>
            </a:r>
            <a:endParaRPr>
              <a:latin typeface="Roboto"/>
              <a:ea typeface="Roboto"/>
              <a:cs typeface="Roboto"/>
              <a:sym typeface="Roboto"/>
            </a:endParaRPr>
          </a:p>
        </p:txBody>
      </p:sp>
      <p:sp>
        <p:nvSpPr>
          <p:cNvPr id="2356" name="Google Shape;2356;p132"/>
          <p:cNvSpPr txBox="1"/>
          <p:nvPr/>
        </p:nvSpPr>
        <p:spPr>
          <a:xfrm>
            <a:off x="6739925" y="2291025"/>
            <a:ext cx="2013600" cy="2448300"/>
          </a:xfrm>
          <a:prstGeom prst="rect">
            <a:avLst/>
          </a:prstGeom>
          <a:solidFill>
            <a:srgbClr val="E53232">
              <a:alpha val="3855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4292E"/>
                </a:solidFill>
                <a:latin typeface="Roboto"/>
                <a:ea typeface="Roboto"/>
                <a:cs typeface="Roboto"/>
                <a:sym typeface="Roboto"/>
              </a:rPr>
              <a:t>Regulates the flow of healthcare information and states how personally identifiable information (PII) should be protected from misuse and theft within the healthcare industry.</a:t>
            </a:r>
            <a:endParaRPr>
              <a:solidFill>
                <a:srgbClr val="24292E"/>
              </a:solidFill>
              <a:latin typeface="Roboto"/>
              <a:ea typeface="Roboto"/>
              <a:cs typeface="Roboto"/>
              <a:sym typeface="Roboto"/>
            </a:endParaRPr>
          </a:p>
        </p:txBody>
      </p:sp>
      <p:sp>
        <p:nvSpPr>
          <p:cNvPr id="2357" name="Google Shape;2357;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Industry-Specific Laws</a:t>
            </a:r>
            <a:endParaRPr>
              <a:solidFill>
                <a:schemeClr val="dk1"/>
              </a:solidFill>
            </a:endParaRPr>
          </a:p>
          <a:p>
            <a:pPr marL="0" lvl="0" indent="0" algn="l" rtl="0">
              <a:spcBef>
                <a:spcPts val="0"/>
              </a:spcBef>
              <a:spcAft>
                <a:spcPts val="0"/>
              </a:spcAft>
              <a:buNone/>
            </a:pPr>
            <a:endParaRPr/>
          </a:p>
        </p:txBody>
      </p:sp>
      <p:sp>
        <p:nvSpPr>
          <p:cNvPr id="2358" name="Google Shape;2358;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Different industries have different laws:</a:t>
            </a:r>
            <a:endParaRPr/>
          </a:p>
        </p:txBody>
      </p:sp>
      <p:sp>
        <p:nvSpPr>
          <p:cNvPr id="2359" name="Google Shape;2359;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AAEBF2"/>
            </a:gs>
            <a:gs pos="100000">
              <a:srgbClr val="1AA0AE"/>
            </a:gs>
          </a:gsLst>
          <a:lin ang="5400012" scaled="0"/>
        </a:gradFill>
        <a:effectLst/>
      </p:bgPr>
    </p:bg>
    <p:spTree>
      <p:nvGrpSpPr>
        <p:cNvPr id="1" name="Shape 2053"/>
        <p:cNvGrpSpPr/>
        <p:nvPr/>
      </p:nvGrpSpPr>
      <p:grpSpPr>
        <a:xfrm>
          <a:off x="0" y="0"/>
          <a:ext cx="0" cy="0"/>
          <a:chOff x="0" y="0"/>
          <a:chExt cx="0" cy="0"/>
        </a:xfrm>
      </p:grpSpPr>
      <p:sp>
        <p:nvSpPr>
          <p:cNvPr id="2054" name="Google Shape;2054;p106"/>
          <p:cNvSpPr/>
          <p:nvPr/>
        </p:nvSpPr>
        <p:spPr>
          <a:xfrm>
            <a:off x="-28325" y="-9450"/>
            <a:ext cx="9172200" cy="5153100"/>
          </a:xfrm>
          <a:prstGeom prst="rect">
            <a:avLst/>
          </a:prstGeom>
          <a:gradFill>
            <a:gsLst>
              <a:gs pos="0">
                <a:srgbClr val="B1F4DB"/>
              </a:gs>
              <a:gs pos="100000">
                <a:srgbClr val="4FA78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6"/>
          <p:cNvSpPr/>
          <p:nvPr/>
        </p:nvSpPr>
        <p:spPr>
          <a:xfrm flipH="1">
            <a:off x="2938800" y="757350"/>
            <a:ext cx="6205200" cy="4386300"/>
          </a:xfrm>
          <a:prstGeom prst="rtTriangle">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7461"/>
              </a:solidFill>
            </a:endParaRPr>
          </a:p>
        </p:txBody>
      </p:sp>
      <p:sp>
        <p:nvSpPr>
          <p:cNvPr id="2056" name="Google Shape;2056;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057" name="Google Shape;2057;p106"/>
          <p:cNvSpPr/>
          <p:nvPr/>
        </p:nvSpPr>
        <p:spPr>
          <a:xfrm>
            <a:off x="913200" y="891900"/>
            <a:ext cx="7317600" cy="1573500"/>
          </a:xfrm>
          <a:prstGeom prst="roundRect">
            <a:avLst>
              <a:gd name="adj" fmla="val 4414"/>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Roboto"/>
                <a:ea typeface="Roboto"/>
                <a:cs typeface="Roboto"/>
                <a:sym typeface="Roboto"/>
              </a:rPr>
              <a:t>Structure of the security organization and </a:t>
            </a:r>
            <a:br>
              <a:rPr lang="en" sz="2800">
                <a:solidFill>
                  <a:schemeClr val="dk1"/>
                </a:solidFill>
                <a:latin typeface="Roboto"/>
                <a:ea typeface="Roboto"/>
                <a:cs typeface="Roboto"/>
                <a:sym typeface="Roboto"/>
              </a:rPr>
            </a:br>
            <a:r>
              <a:rPr lang="en" sz="2800">
                <a:solidFill>
                  <a:schemeClr val="dk1"/>
                </a:solidFill>
                <a:latin typeface="Roboto"/>
                <a:ea typeface="Roboto"/>
                <a:cs typeface="Roboto"/>
                <a:sym typeface="Roboto"/>
              </a:rPr>
              <a:t>the importance of security culture. </a:t>
            </a:r>
            <a:endParaRPr sz="2800">
              <a:latin typeface="Roboto"/>
              <a:ea typeface="Roboto"/>
              <a:cs typeface="Roboto"/>
              <a:sym typeface="Roboto"/>
            </a:endParaRPr>
          </a:p>
        </p:txBody>
      </p:sp>
      <p:sp>
        <p:nvSpPr>
          <p:cNvPr id="2058" name="Google Shape;2058;p106"/>
          <p:cNvSpPr/>
          <p:nvPr/>
        </p:nvSpPr>
        <p:spPr>
          <a:xfrm>
            <a:off x="698025" y="604950"/>
            <a:ext cx="1644000" cy="5328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DAY 1 </a:t>
            </a:r>
            <a:endParaRPr sz="2400">
              <a:solidFill>
                <a:srgbClr val="FFFFFF"/>
              </a:solidFill>
              <a:latin typeface="Roboto"/>
              <a:ea typeface="Roboto"/>
              <a:cs typeface="Roboto"/>
              <a:sym typeface="Roboto"/>
            </a:endParaRPr>
          </a:p>
        </p:txBody>
      </p:sp>
      <p:sp>
        <p:nvSpPr>
          <p:cNvPr id="2059" name="Google Shape;2059;p106"/>
          <p:cNvSpPr/>
          <p:nvPr/>
        </p:nvSpPr>
        <p:spPr>
          <a:xfrm>
            <a:off x="913200" y="2973100"/>
            <a:ext cx="7317600" cy="1573500"/>
          </a:xfrm>
          <a:prstGeom prst="roundRect">
            <a:avLst>
              <a:gd name="adj" fmla="val 4414"/>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latin typeface="Roboto"/>
                <a:ea typeface="Roboto"/>
                <a:cs typeface="Roboto"/>
                <a:sym typeface="Roboto"/>
              </a:rPr>
              <a:t>Threat modeling and risk analysis.</a:t>
            </a:r>
            <a:endParaRPr sz="2800">
              <a:latin typeface="Roboto"/>
              <a:ea typeface="Roboto"/>
              <a:cs typeface="Roboto"/>
              <a:sym typeface="Roboto"/>
            </a:endParaRPr>
          </a:p>
        </p:txBody>
      </p:sp>
      <p:sp>
        <p:nvSpPr>
          <p:cNvPr id="2060" name="Google Shape;2060;p106"/>
          <p:cNvSpPr/>
          <p:nvPr/>
        </p:nvSpPr>
        <p:spPr>
          <a:xfrm>
            <a:off x="698025" y="2722900"/>
            <a:ext cx="1644000" cy="5328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DAY 2 </a:t>
            </a:r>
            <a:endParaRPr sz="24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pic>
        <p:nvPicPr>
          <p:cNvPr id="2364" name="Google Shape;2364;p133"/>
          <p:cNvPicPr preferRelativeResize="0"/>
          <p:nvPr/>
        </p:nvPicPr>
        <p:blipFill rotWithShape="1">
          <a:blip r:embed="rId3">
            <a:alphaModFix/>
          </a:blip>
          <a:srcRect r="10873"/>
          <a:stretch/>
        </p:blipFill>
        <p:spPr>
          <a:xfrm>
            <a:off x="0" y="0"/>
            <a:ext cx="9168600" cy="5143500"/>
          </a:xfrm>
          <a:prstGeom prst="rect">
            <a:avLst/>
          </a:prstGeom>
          <a:noFill/>
          <a:ln>
            <a:noFill/>
          </a:ln>
        </p:spPr>
      </p:pic>
      <p:sp>
        <p:nvSpPr>
          <p:cNvPr id="2365" name="Google Shape;2365;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Regulations</a:t>
            </a:r>
            <a:endParaRPr>
              <a:solidFill>
                <a:srgbClr val="FFFFFF"/>
              </a:solidFill>
            </a:endParaRPr>
          </a:p>
        </p:txBody>
      </p:sp>
      <p:sp>
        <p:nvSpPr>
          <p:cNvPr id="2366" name="Google Shape;2366;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Regulations are detailed instructions on how laws should be enforced.</a:t>
            </a:r>
            <a:endParaRPr>
              <a:solidFill>
                <a:srgbClr val="FFFFFF"/>
              </a:solidFill>
            </a:endParaRPr>
          </a:p>
        </p:txBody>
      </p:sp>
      <p:sp>
        <p:nvSpPr>
          <p:cNvPr id="2367" name="Google Shape;2367;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30</a:t>
            </a:fld>
            <a:endParaRPr>
              <a:solidFill>
                <a:srgbClr val="FFFFFF"/>
              </a:solidFill>
            </a:endParaRPr>
          </a:p>
        </p:txBody>
      </p:sp>
      <p:cxnSp>
        <p:nvCxnSpPr>
          <p:cNvPr id="2368" name="Google Shape;2368;p13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369" name="Google Shape;2369;p133"/>
          <p:cNvSpPr/>
          <p:nvPr/>
        </p:nvSpPr>
        <p:spPr>
          <a:xfrm>
            <a:off x="3350975" y="2088975"/>
            <a:ext cx="5371500" cy="1937100"/>
          </a:xfrm>
          <a:prstGeom prst="rect">
            <a:avLst/>
          </a:prstGeom>
          <a:solidFill>
            <a:srgbClr val="FFD966"/>
          </a:solidFill>
          <a:ln>
            <a:noFill/>
          </a:ln>
          <a:effectLst>
            <a:outerShdw blurRad="57150" dist="19050" dir="5400000" algn="bl" rotWithShape="0">
              <a:srgbClr val="000000">
                <a:alpha val="50000"/>
              </a:srgbClr>
            </a:outerShdw>
          </a:effectLst>
        </p:spPr>
        <p:txBody>
          <a:bodyPr spcFirstLastPara="1" wrap="square" lIns="274300" tIns="182875" rIns="274300" bIns="91425"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Sometimes referred to as </a:t>
            </a:r>
            <a:r>
              <a:rPr lang="en" sz="1600" b="1">
                <a:solidFill>
                  <a:srgbClr val="980000"/>
                </a:solidFill>
                <a:latin typeface="Roboto"/>
                <a:ea typeface="Roboto"/>
                <a:cs typeface="Roboto"/>
                <a:sym typeface="Roboto"/>
              </a:rPr>
              <a:t>administrative laws</a:t>
            </a:r>
            <a:r>
              <a:rPr lang="en" sz="1600">
                <a:solidFill>
                  <a:schemeClr val="dk1"/>
                </a:solidFill>
                <a:latin typeface="Roboto"/>
                <a:ea typeface="Roboto"/>
                <a:cs typeface="Roboto"/>
                <a:sym typeface="Roboto"/>
              </a:rPr>
              <a:t>, regulations are backed by the force of law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and their application is mandatory. </a:t>
            </a:r>
            <a:endParaRPr sz="1600">
              <a:solidFill>
                <a:schemeClr val="dk1"/>
              </a:solidFill>
              <a:latin typeface="Roboto"/>
              <a:ea typeface="Roboto"/>
              <a:cs typeface="Roboto"/>
              <a:sym typeface="Roboto"/>
            </a:endParaRPr>
          </a:p>
          <a:p>
            <a:pPr marL="0" lvl="0" indent="0" algn="l" rtl="0">
              <a:lnSpc>
                <a:spcPct val="115000"/>
              </a:lnSpc>
              <a:spcBef>
                <a:spcPts val="1000"/>
              </a:spcBef>
              <a:spcAft>
                <a:spcPts val="1000"/>
              </a:spcAft>
              <a:buNone/>
            </a:pPr>
            <a:r>
              <a:rPr lang="en" sz="1600">
                <a:solidFill>
                  <a:schemeClr val="dk1"/>
                </a:solidFill>
                <a:latin typeface="Roboto"/>
                <a:ea typeface="Roboto"/>
                <a:cs typeface="Roboto"/>
                <a:sym typeface="Roboto"/>
              </a:rPr>
              <a:t>Legislative bodies pass laws and government agencies create regulations that implement the laws.</a:t>
            </a:r>
            <a:endParaRPr sz="16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Shape 2373"/>
        <p:cNvGrpSpPr/>
        <p:nvPr/>
      </p:nvGrpSpPr>
      <p:grpSpPr>
        <a:xfrm>
          <a:off x="0" y="0"/>
          <a:ext cx="0" cy="0"/>
          <a:chOff x="0" y="0"/>
          <a:chExt cx="0" cy="0"/>
        </a:xfrm>
      </p:grpSpPr>
      <p:sp>
        <p:nvSpPr>
          <p:cNvPr id="2374" name="Google Shape;2374;p134"/>
          <p:cNvSpPr/>
          <p:nvPr/>
        </p:nvSpPr>
        <p:spPr>
          <a:xfrm>
            <a:off x="-12300" y="-20850"/>
            <a:ext cx="9168600" cy="5143500"/>
          </a:xfrm>
          <a:prstGeom prst="rect">
            <a:avLst/>
          </a:prstGeom>
          <a:solidFill>
            <a:srgbClr val="F8F8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5" name="Google Shape;2375;p134"/>
          <p:cNvPicPr preferRelativeResize="0"/>
          <p:nvPr/>
        </p:nvPicPr>
        <p:blipFill>
          <a:blip r:embed="rId3">
            <a:alphaModFix/>
          </a:blip>
          <a:stretch>
            <a:fillRect/>
          </a:stretch>
        </p:blipFill>
        <p:spPr>
          <a:xfrm>
            <a:off x="3603111" y="0"/>
            <a:ext cx="5553178" cy="5143500"/>
          </a:xfrm>
          <a:prstGeom prst="rect">
            <a:avLst/>
          </a:prstGeom>
          <a:noFill/>
          <a:ln>
            <a:noFill/>
          </a:ln>
        </p:spPr>
      </p:pic>
      <p:sp>
        <p:nvSpPr>
          <p:cNvPr id="2376" name="Google Shape;2376;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Regulations</a:t>
            </a:r>
            <a:endParaRPr/>
          </a:p>
        </p:txBody>
      </p:sp>
      <p:sp>
        <p:nvSpPr>
          <p:cNvPr id="2377" name="Google Shape;2377;p134"/>
          <p:cNvSpPr txBox="1">
            <a:spLocks noGrp="1"/>
          </p:cNvSpPr>
          <p:nvPr>
            <p:ph type="subTitle" idx="1"/>
          </p:nvPr>
        </p:nvSpPr>
        <p:spPr>
          <a:xfrm>
            <a:off x="0" y="675975"/>
            <a:ext cx="4359900" cy="867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of the more popular regulations within information security include:</a:t>
            </a:r>
            <a:endParaRPr/>
          </a:p>
        </p:txBody>
      </p:sp>
      <p:sp>
        <p:nvSpPr>
          <p:cNvPr id="2378" name="Google Shape;2378;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379" name="Google Shape;2379;p134"/>
          <p:cNvSpPr txBox="1">
            <a:spLocks noGrp="1"/>
          </p:cNvSpPr>
          <p:nvPr>
            <p:ph type="body" idx="3"/>
          </p:nvPr>
        </p:nvSpPr>
        <p:spPr>
          <a:xfrm>
            <a:off x="175" y="1877450"/>
            <a:ext cx="4109400" cy="2814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a:t>Sarbanes Oxley (SOX)</a:t>
            </a:r>
            <a:r>
              <a:rPr lang="en"/>
              <a:t>, a result of the Enron and WorldCom scandal, holds corporate officers, board members, </a:t>
            </a:r>
            <a:br>
              <a:rPr lang="en"/>
            </a:br>
            <a:r>
              <a:rPr lang="en"/>
              <a:t>and executive management liable if </a:t>
            </a:r>
            <a:br>
              <a:rPr lang="en"/>
            </a:br>
            <a:r>
              <a:rPr lang="en"/>
              <a:t>the organization they represent is not compliant with the law. </a:t>
            </a:r>
            <a:endParaRPr/>
          </a:p>
          <a:p>
            <a:pPr marL="0" lvl="0" indent="0" algn="l" rtl="0">
              <a:spcBef>
                <a:spcPts val="1200"/>
              </a:spcBef>
              <a:spcAft>
                <a:spcPts val="0"/>
              </a:spcAft>
              <a:buNone/>
            </a:pPr>
            <a:r>
              <a:rPr lang="en"/>
              <a:t>Noncompliance includes negligence </a:t>
            </a:r>
            <a:br>
              <a:rPr lang="en"/>
            </a:br>
            <a:r>
              <a:rPr lang="en"/>
              <a:t>and failure to implement any recommended precautions.</a:t>
            </a:r>
            <a:endParaRPr/>
          </a:p>
          <a:p>
            <a:pPr marL="0" lvl="0" indent="0" algn="l" rtl="0">
              <a:spcBef>
                <a:spcPts val="1200"/>
              </a:spcBef>
              <a:spcAft>
                <a:spcPts val="1200"/>
              </a:spcAft>
              <a:buNone/>
            </a:pPr>
            <a:r>
              <a:rPr lang="en" b="1"/>
              <a:t>Due diligence</a:t>
            </a:r>
            <a:r>
              <a:rPr lang="en"/>
              <a:t> and </a:t>
            </a:r>
            <a:r>
              <a:rPr lang="en" b="1"/>
              <a:t>due care</a:t>
            </a:r>
            <a:r>
              <a:rPr lang="en"/>
              <a:t> must be demonstrated at all times.</a:t>
            </a:r>
            <a:endParaRPr/>
          </a:p>
        </p:txBody>
      </p:sp>
      <p:cxnSp>
        <p:nvCxnSpPr>
          <p:cNvPr id="2380" name="Google Shape;2380;p134"/>
          <p:cNvCxnSpPr/>
          <p:nvPr/>
        </p:nvCxnSpPr>
        <p:spPr>
          <a:xfrm>
            <a:off x="274375" y="640080"/>
            <a:ext cx="33240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FF6DB"/>
            </a:gs>
            <a:gs pos="100000">
              <a:srgbClr val="FAD25C"/>
            </a:gs>
          </a:gsLst>
          <a:lin ang="5400012" scaled="0"/>
        </a:gradFill>
        <a:effectLst/>
      </p:bgPr>
    </p:bg>
    <p:spTree>
      <p:nvGrpSpPr>
        <p:cNvPr id="1" name="Shape 2384"/>
        <p:cNvGrpSpPr/>
        <p:nvPr/>
      </p:nvGrpSpPr>
      <p:grpSpPr>
        <a:xfrm>
          <a:off x="0" y="0"/>
          <a:ext cx="0" cy="0"/>
          <a:chOff x="0" y="0"/>
          <a:chExt cx="0" cy="0"/>
        </a:xfrm>
      </p:grpSpPr>
      <p:sp>
        <p:nvSpPr>
          <p:cNvPr id="2385" name="Google Shape;2385;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Regulations</a:t>
            </a:r>
            <a:endParaRPr/>
          </a:p>
        </p:txBody>
      </p:sp>
      <p:sp>
        <p:nvSpPr>
          <p:cNvPr id="2386" name="Google Shape;2386;p135"/>
          <p:cNvSpPr txBox="1">
            <a:spLocks noGrp="1"/>
          </p:cNvSpPr>
          <p:nvPr>
            <p:ph type="subTitle" idx="1"/>
          </p:nvPr>
        </p:nvSpPr>
        <p:spPr>
          <a:xfrm>
            <a:off x="0" y="675975"/>
            <a:ext cx="4808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of the more popular regulations within information security include:</a:t>
            </a:r>
            <a:endParaRPr/>
          </a:p>
        </p:txBody>
      </p:sp>
      <p:sp>
        <p:nvSpPr>
          <p:cNvPr id="2387" name="Google Shape;2387;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388" name="Google Shape;2388;p135"/>
          <p:cNvSpPr txBox="1">
            <a:spLocks noGrp="1"/>
          </p:cNvSpPr>
          <p:nvPr>
            <p:ph type="body" idx="3"/>
          </p:nvPr>
        </p:nvSpPr>
        <p:spPr>
          <a:xfrm>
            <a:off x="100" y="1497125"/>
            <a:ext cx="4161600" cy="31947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sz="1500" b="1"/>
              <a:t>General Data Protection Regulation (GDPR)</a:t>
            </a:r>
            <a:r>
              <a:rPr lang="en" sz="1500">
                <a:solidFill>
                  <a:srgbClr val="005CC5"/>
                </a:solidFill>
              </a:rPr>
              <a:t> </a:t>
            </a:r>
            <a:br>
              <a:rPr lang="en"/>
            </a:br>
            <a:r>
              <a:rPr lang="en"/>
              <a:t>protects the private data of all citizens of the </a:t>
            </a:r>
            <a:br>
              <a:rPr lang="en"/>
            </a:br>
            <a:r>
              <a:rPr lang="en"/>
              <a:t>European Union (EU) and European Economic Area (EEA). </a:t>
            </a:r>
            <a:endParaRPr/>
          </a:p>
          <a:p>
            <a:pPr marL="320040" lvl="0" indent="-237490" algn="l" rtl="0">
              <a:spcBef>
                <a:spcPts val="800"/>
              </a:spcBef>
              <a:spcAft>
                <a:spcPts val="0"/>
              </a:spcAft>
              <a:buClr>
                <a:srgbClr val="005CC5"/>
              </a:buClr>
              <a:buSzPts val="2300"/>
              <a:buChar char="⭑"/>
            </a:pPr>
            <a:r>
              <a:rPr lang="en"/>
              <a:t>Requires organizations that process </a:t>
            </a:r>
            <a:br>
              <a:rPr lang="en"/>
            </a:br>
            <a:r>
              <a:rPr lang="en"/>
              <a:t>data belonging to EU citizens protect the </a:t>
            </a:r>
            <a:br>
              <a:rPr lang="en"/>
            </a:br>
            <a:r>
              <a:rPr lang="en"/>
              <a:t>data sufficiently. </a:t>
            </a:r>
            <a:endParaRPr/>
          </a:p>
          <a:p>
            <a:pPr marL="320040" lvl="0" indent="-237490" algn="l" rtl="0">
              <a:spcBef>
                <a:spcPts val="800"/>
              </a:spcBef>
              <a:spcAft>
                <a:spcPts val="800"/>
              </a:spcAft>
              <a:buClr>
                <a:srgbClr val="005CC5"/>
              </a:buClr>
              <a:buSzPts val="2300"/>
              <a:buChar char="⭑"/>
            </a:pPr>
            <a:r>
              <a:rPr lang="en"/>
              <a:t>GDPR regulations apply to organizations based in the EU, as well as those based elsewhere that process data belonging </a:t>
            </a:r>
            <a:br>
              <a:rPr lang="en"/>
            </a:br>
            <a:r>
              <a:rPr lang="en"/>
              <a:t>to EU citizens.</a:t>
            </a:r>
            <a:endParaRPr/>
          </a:p>
        </p:txBody>
      </p:sp>
      <p:pic>
        <p:nvPicPr>
          <p:cNvPr id="2389" name="Google Shape;2389;p135"/>
          <p:cNvPicPr preferRelativeResize="0"/>
          <p:nvPr/>
        </p:nvPicPr>
        <p:blipFill rotWithShape="1">
          <a:blip r:embed="rId3">
            <a:alphaModFix/>
          </a:blip>
          <a:srcRect/>
          <a:stretch/>
        </p:blipFill>
        <p:spPr>
          <a:xfrm>
            <a:off x="4922700" y="916050"/>
            <a:ext cx="3829025" cy="38290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93"/>
        <p:cNvGrpSpPr/>
        <p:nvPr/>
      </p:nvGrpSpPr>
      <p:grpSpPr>
        <a:xfrm>
          <a:off x="0" y="0"/>
          <a:ext cx="0" cy="0"/>
          <a:chOff x="0" y="0"/>
          <a:chExt cx="0" cy="0"/>
        </a:xfrm>
      </p:grpSpPr>
      <p:sp>
        <p:nvSpPr>
          <p:cNvPr id="2394" name="Google Shape;2394;p136"/>
          <p:cNvSpPr/>
          <p:nvPr/>
        </p:nvSpPr>
        <p:spPr>
          <a:xfrm rot="10800000" flipH="1">
            <a:off x="-12300" y="-175"/>
            <a:ext cx="9168600" cy="2279400"/>
          </a:xfrm>
          <a:prstGeom prst="rect">
            <a:avLst/>
          </a:prstGeom>
          <a:gradFill>
            <a:gsLst>
              <a:gs pos="0">
                <a:srgbClr val="FFFFFF">
                  <a:alpha val="0"/>
                  <a:alpha val="93300"/>
                </a:srgbClr>
              </a:gs>
              <a:gs pos="100000">
                <a:srgbClr val="FAD25C">
                  <a:alpha val="933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Standards</a:t>
            </a:r>
            <a:endParaRPr/>
          </a:p>
        </p:txBody>
      </p:sp>
      <p:sp>
        <p:nvSpPr>
          <p:cNvPr id="2396" name="Google Shape;2396;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Standards are published specifications used to established a common </a:t>
            </a:r>
            <a:br>
              <a:rPr lang="en"/>
            </a:br>
            <a:r>
              <a:rPr lang="en"/>
              <a:t>language and technical criteria across an organization or industry.</a:t>
            </a:r>
            <a:endParaRPr/>
          </a:p>
        </p:txBody>
      </p:sp>
      <p:sp>
        <p:nvSpPr>
          <p:cNvPr id="2397" name="Google Shape;2397;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398" name="Google Shape;2398;p136"/>
          <p:cNvSpPr txBox="1">
            <a:spLocks noGrp="1"/>
          </p:cNvSpPr>
          <p:nvPr>
            <p:ph type="body" idx="3"/>
          </p:nvPr>
        </p:nvSpPr>
        <p:spPr>
          <a:xfrm>
            <a:off x="175" y="1789525"/>
            <a:ext cx="4870800" cy="1967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a:t>For example, merchants that process financial transactions are legally required to comply </a:t>
            </a:r>
            <a:br>
              <a:rPr lang="en"/>
            </a:br>
            <a:r>
              <a:rPr lang="en"/>
              <a:t>with the </a:t>
            </a:r>
            <a:r>
              <a:rPr lang="en" b="1"/>
              <a:t>Payment Card Industry Data Security Standard (PCI-DSS)</a:t>
            </a:r>
            <a:r>
              <a:rPr lang="en"/>
              <a:t> to guarantee that their customers' data remains confidential. </a:t>
            </a:r>
            <a:br>
              <a:rPr lang="en"/>
            </a:br>
            <a:br>
              <a:rPr lang="en"/>
            </a:br>
            <a:r>
              <a:rPr lang="en"/>
              <a:t>If a company suffers a breach that results in </a:t>
            </a:r>
            <a:br>
              <a:rPr lang="en"/>
            </a:br>
            <a:r>
              <a:rPr lang="en"/>
              <a:t>the disclosure of customer PII, they may have to pay large fines and face other legal penalties.</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pic>
        <p:nvPicPr>
          <p:cNvPr id="2399" name="Google Shape;2399;p136"/>
          <p:cNvPicPr preferRelativeResize="0"/>
          <p:nvPr/>
        </p:nvPicPr>
        <p:blipFill>
          <a:blip r:embed="rId3">
            <a:alphaModFix/>
          </a:blip>
          <a:stretch>
            <a:fillRect/>
          </a:stretch>
        </p:blipFill>
        <p:spPr>
          <a:xfrm>
            <a:off x="4642525" y="1634375"/>
            <a:ext cx="3965250" cy="3150650"/>
          </a:xfrm>
          <a:prstGeom prst="rect">
            <a:avLst/>
          </a:prstGeom>
          <a:noFill/>
          <a:ln>
            <a:noFill/>
          </a:ln>
        </p:spPr>
      </p:pic>
      <p:cxnSp>
        <p:nvCxnSpPr>
          <p:cNvPr id="2400" name="Google Shape;2400;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pic>
        <p:nvPicPr>
          <p:cNvPr id="2405" name="Google Shape;2405;p137"/>
          <p:cNvPicPr preferRelativeResize="0"/>
          <p:nvPr/>
        </p:nvPicPr>
        <p:blipFill>
          <a:blip r:embed="rId3">
            <a:alphaModFix/>
          </a:blip>
          <a:stretch>
            <a:fillRect/>
          </a:stretch>
        </p:blipFill>
        <p:spPr>
          <a:xfrm>
            <a:off x="-12300" y="0"/>
            <a:ext cx="9168601" cy="5165302"/>
          </a:xfrm>
          <a:prstGeom prst="rect">
            <a:avLst/>
          </a:prstGeom>
          <a:noFill/>
          <a:ln>
            <a:noFill/>
          </a:ln>
        </p:spPr>
      </p:pic>
      <p:sp>
        <p:nvSpPr>
          <p:cNvPr id="2406" name="Google Shape;2406;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Risk Management Frameworks</a:t>
            </a:r>
            <a:endParaRPr>
              <a:solidFill>
                <a:srgbClr val="FFFFFF"/>
              </a:solidFill>
            </a:endParaRPr>
          </a:p>
        </p:txBody>
      </p:sp>
      <p:sp>
        <p:nvSpPr>
          <p:cNvPr id="2407" name="Google Shape;2407;p137"/>
          <p:cNvSpPr txBox="1">
            <a:spLocks noGrp="1"/>
          </p:cNvSpPr>
          <p:nvPr>
            <p:ph type="subTitle" idx="1"/>
          </p:nvPr>
        </p:nvSpPr>
        <p:spPr>
          <a:xfrm>
            <a:off x="0" y="675975"/>
            <a:ext cx="4776300" cy="1202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Properly implemented information security frameworks allow security professionals to intelligently manage cyber risks within their organizations.</a:t>
            </a:r>
            <a:endParaRPr>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408" name="Google Shape;2408;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34</a:t>
            </a:fld>
            <a:endParaRPr>
              <a:solidFill>
                <a:srgbClr val="FFFFFF"/>
              </a:solidFill>
            </a:endParaRPr>
          </a:p>
        </p:txBody>
      </p:sp>
      <p:sp>
        <p:nvSpPr>
          <p:cNvPr id="2409" name="Google Shape;2409;p137"/>
          <p:cNvSpPr txBox="1">
            <a:spLocks noGrp="1"/>
          </p:cNvSpPr>
          <p:nvPr>
            <p:ph type="body" idx="3"/>
          </p:nvPr>
        </p:nvSpPr>
        <p:spPr>
          <a:xfrm>
            <a:off x="175" y="2383550"/>
            <a:ext cx="4571700" cy="17442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Clr>
                <a:srgbClr val="FFC422"/>
              </a:buClr>
              <a:buSzPts val="1400"/>
              <a:buChar char="●"/>
            </a:pPr>
            <a:r>
              <a:rPr lang="en">
                <a:solidFill>
                  <a:srgbClr val="FFFFFF"/>
                </a:solidFill>
              </a:rPr>
              <a:t>Frameworks consist of various documents clearly defining adopted procedure, policies, and processes, which an organization must follow.</a:t>
            </a:r>
            <a:endParaRPr>
              <a:solidFill>
                <a:srgbClr val="FFFFFF"/>
              </a:solidFill>
            </a:endParaRPr>
          </a:p>
          <a:p>
            <a:pPr marL="320040" lvl="0" indent="-180340" algn="l" rtl="0">
              <a:lnSpc>
                <a:spcPct val="115000"/>
              </a:lnSpc>
              <a:spcBef>
                <a:spcPts val="1000"/>
              </a:spcBef>
              <a:spcAft>
                <a:spcPts val="1000"/>
              </a:spcAft>
              <a:buClr>
                <a:srgbClr val="FFC422"/>
              </a:buClr>
              <a:buSzPts val="1400"/>
              <a:buChar char="●"/>
            </a:pPr>
            <a:r>
              <a:rPr lang="en">
                <a:solidFill>
                  <a:srgbClr val="FFFFFF"/>
                </a:solidFill>
              </a:rPr>
              <a:t>Having an information security </a:t>
            </a:r>
            <a:br>
              <a:rPr lang="en">
                <a:solidFill>
                  <a:srgbClr val="FFFFFF"/>
                </a:solidFill>
              </a:rPr>
            </a:br>
            <a:r>
              <a:rPr lang="en">
                <a:solidFill>
                  <a:srgbClr val="FFFFFF"/>
                </a:solidFill>
              </a:rPr>
              <a:t>framework reduces an </a:t>
            </a:r>
            <a:r>
              <a:rPr lang="en">
                <a:solidFill>
                  <a:schemeClr val="lt1"/>
                </a:solidFill>
              </a:rPr>
              <a:t>organization’s</a:t>
            </a:r>
            <a:r>
              <a:rPr lang="en">
                <a:solidFill>
                  <a:srgbClr val="FFFFFF"/>
                </a:solidFill>
              </a:rPr>
              <a:t> risk and exposure to vulnerabilities.</a:t>
            </a:r>
            <a:endParaRPr>
              <a:solidFill>
                <a:srgbClr val="FFFFFF"/>
              </a:solidFill>
            </a:endParaRPr>
          </a:p>
        </p:txBody>
      </p:sp>
      <p:cxnSp>
        <p:nvCxnSpPr>
          <p:cNvPr id="2410" name="Google Shape;2410;p137"/>
          <p:cNvCxnSpPr/>
          <p:nvPr/>
        </p:nvCxnSpPr>
        <p:spPr>
          <a:xfrm>
            <a:off x="274375" y="640080"/>
            <a:ext cx="49356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pic>
        <p:nvPicPr>
          <p:cNvPr id="2415" name="Google Shape;2415;p138"/>
          <p:cNvPicPr preferRelativeResize="0"/>
          <p:nvPr/>
        </p:nvPicPr>
        <p:blipFill rotWithShape="1">
          <a:blip r:embed="rId3">
            <a:alphaModFix/>
          </a:blip>
          <a:srcRect/>
          <a:stretch/>
        </p:blipFill>
        <p:spPr>
          <a:xfrm>
            <a:off x="-12300" y="0"/>
            <a:ext cx="9168601" cy="5165302"/>
          </a:xfrm>
          <a:prstGeom prst="rect">
            <a:avLst/>
          </a:prstGeom>
          <a:noFill/>
          <a:ln>
            <a:noFill/>
          </a:ln>
        </p:spPr>
      </p:pic>
      <p:sp>
        <p:nvSpPr>
          <p:cNvPr id="2416" name="Google Shape;2416;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Risk Management Frameworks</a:t>
            </a:r>
            <a:endParaRPr>
              <a:solidFill>
                <a:srgbClr val="FFFFFF"/>
              </a:solidFill>
            </a:endParaRPr>
          </a:p>
        </p:txBody>
      </p:sp>
      <p:sp>
        <p:nvSpPr>
          <p:cNvPr id="2417" name="Google Shape;2417;p138"/>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a:solidFill>
                  <a:srgbClr val="FFFFFF"/>
                </a:solidFill>
              </a:rPr>
              <a:t>Establishing a solid information security framework provides many advantages:</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418" name="Google Shape;2418;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35</a:t>
            </a:fld>
            <a:endParaRPr>
              <a:solidFill>
                <a:srgbClr val="FFFFFF"/>
              </a:solidFill>
            </a:endParaRPr>
          </a:p>
        </p:txBody>
      </p:sp>
      <p:grpSp>
        <p:nvGrpSpPr>
          <p:cNvPr id="2419" name="Google Shape;2419;p138"/>
          <p:cNvGrpSpPr/>
          <p:nvPr/>
        </p:nvGrpSpPr>
        <p:grpSpPr>
          <a:xfrm>
            <a:off x="457181" y="1345103"/>
            <a:ext cx="533372" cy="533480"/>
            <a:chOff x="457200" y="1378813"/>
            <a:chExt cx="695400" cy="695450"/>
          </a:xfrm>
        </p:grpSpPr>
        <p:sp>
          <p:nvSpPr>
            <p:cNvPr id="2420" name="Google Shape;2420;p138"/>
            <p:cNvSpPr/>
            <p:nvPr/>
          </p:nvSpPr>
          <p:spPr>
            <a:xfrm>
              <a:off x="457200" y="1378813"/>
              <a:ext cx="695400" cy="621300"/>
            </a:xfrm>
            <a:prstGeom prst="roundRect">
              <a:avLst>
                <a:gd name="adj" fmla="val 16667"/>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21" name="Google Shape;2421;p138"/>
            <p:cNvSpPr/>
            <p:nvPr/>
          </p:nvSpPr>
          <p:spPr>
            <a:xfrm rot="10800000">
              <a:off x="634726" y="1885638"/>
              <a:ext cx="340325" cy="188625"/>
            </a:xfrm>
            <a:prstGeom prst="flowChartExtra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2" name="Google Shape;2422;p13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Instills confidence in your industry.</a:t>
            </a:r>
            <a:endParaRPr/>
          </a:p>
        </p:txBody>
      </p:sp>
      <p:grpSp>
        <p:nvGrpSpPr>
          <p:cNvPr id="2423" name="Google Shape;2423;p138"/>
          <p:cNvGrpSpPr/>
          <p:nvPr/>
        </p:nvGrpSpPr>
        <p:grpSpPr>
          <a:xfrm>
            <a:off x="3305156" y="1345103"/>
            <a:ext cx="533372" cy="533480"/>
            <a:chOff x="457200" y="1378813"/>
            <a:chExt cx="695400" cy="695450"/>
          </a:xfrm>
        </p:grpSpPr>
        <p:sp>
          <p:nvSpPr>
            <p:cNvPr id="2424" name="Google Shape;2424;p138"/>
            <p:cNvSpPr/>
            <p:nvPr/>
          </p:nvSpPr>
          <p:spPr>
            <a:xfrm>
              <a:off x="457200" y="1378813"/>
              <a:ext cx="695400" cy="621300"/>
            </a:xfrm>
            <a:prstGeom prst="roundRect">
              <a:avLst>
                <a:gd name="adj" fmla="val 16667"/>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25" name="Google Shape;2425;p138"/>
            <p:cNvSpPr/>
            <p:nvPr/>
          </p:nvSpPr>
          <p:spPr>
            <a:xfrm rot="10800000">
              <a:off x="634726" y="1885638"/>
              <a:ext cx="340325" cy="188625"/>
            </a:xfrm>
            <a:prstGeom prst="flowChartExtra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138"/>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Establishes a strong reputation with business partners.</a:t>
            </a:r>
            <a:endParaRPr sz="1600">
              <a:solidFill>
                <a:schemeClr val="dk1"/>
              </a:solidFill>
              <a:latin typeface="Roboto"/>
              <a:ea typeface="Roboto"/>
              <a:cs typeface="Roboto"/>
              <a:sym typeface="Roboto"/>
            </a:endParaRPr>
          </a:p>
          <a:p>
            <a:pPr marL="0" lvl="0" indent="0" algn="l" rtl="0">
              <a:spcBef>
                <a:spcPts val="0"/>
              </a:spcBef>
              <a:spcAft>
                <a:spcPts val="0"/>
              </a:spcAft>
              <a:buNone/>
            </a:pPr>
            <a:endParaRPr/>
          </a:p>
        </p:txBody>
      </p:sp>
      <p:grpSp>
        <p:nvGrpSpPr>
          <p:cNvPr id="2427" name="Google Shape;2427;p138"/>
          <p:cNvGrpSpPr/>
          <p:nvPr/>
        </p:nvGrpSpPr>
        <p:grpSpPr>
          <a:xfrm>
            <a:off x="6134081" y="1345853"/>
            <a:ext cx="533372" cy="533480"/>
            <a:chOff x="457200" y="1378813"/>
            <a:chExt cx="695400" cy="695450"/>
          </a:xfrm>
        </p:grpSpPr>
        <p:sp>
          <p:nvSpPr>
            <p:cNvPr id="2428" name="Google Shape;2428;p138"/>
            <p:cNvSpPr/>
            <p:nvPr/>
          </p:nvSpPr>
          <p:spPr>
            <a:xfrm>
              <a:off x="457200" y="1378813"/>
              <a:ext cx="695400" cy="621300"/>
            </a:xfrm>
            <a:prstGeom prst="roundRect">
              <a:avLst>
                <a:gd name="adj" fmla="val 16667"/>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29" name="Google Shape;2429;p138"/>
            <p:cNvSpPr/>
            <p:nvPr/>
          </p:nvSpPr>
          <p:spPr>
            <a:xfrm rot="10800000">
              <a:off x="634726" y="1885638"/>
              <a:ext cx="340325" cy="188625"/>
            </a:xfrm>
            <a:prstGeom prst="flowChartExtra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0" name="Google Shape;2430;p13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Provides a reputable relationship with customers.</a:t>
            </a:r>
            <a:endParaRPr sz="1600">
              <a:solidFill>
                <a:schemeClr val="dk1"/>
              </a:solidFill>
              <a:latin typeface="Roboto"/>
              <a:ea typeface="Roboto"/>
              <a:cs typeface="Roboto"/>
              <a:sym typeface="Roboto"/>
            </a:endParaRPr>
          </a:p>
          <a:p>
            <a:pPr marL="0" lvl="0" indent="0" algn="l" rtl="0">
              <a:spcBef>
                <a:spcPts val="0"/>
              </a:spcBef>
              <a:spcAft>
                <a:spcPts val="0"/>
              </a:spcAft>
              <a:buNone/>
            </a:pPr>
            <a:endParaRPr/>
          </a:p>
        </p:txBody>
      </p:sp>
      <p:cxnSp>
        <p:nvCxnSpPr>
          <p:cNvPr id="2431" name="Google Shape;2431;p138"/>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422">
            <a:alpha val="92940"/>
          </a:srgbClr>
        </a:solidFill>
        <a:effectLst/>
      </p:bgPr>
    </p:bg>
    <p:spTree>
      <p:nvGrpSpPr>
        <p:cNvPr id="1" name="Shape 2435"/>
        <p:cNvGrpSpPr/>
        <p:nvPr/>
      </p:nvGrpSpPr>
      <p:grpSpPr>
        <a:xfrm>
          <a:off x="0" y="0"/>
          <a:ext cx="0" cy="0"/>
          <a:chOff x="0" y="0"/>
          <a:chExt cx="0" cy="0"/>
        </a:xfrm>
      </p:grpSpPr>
      <p:pic>
        <p:nvPicPr>
          <p:cNvPr id="2436" name="Google Shape;2436;p139"/>
          <p:cNvPicPr preferRelativeResize="0"/>
          <p:nvPr/>
        </p:nvPicPr>
        <p:blipFill rotWithShape="1">
          <a:blip r:embed="rId3">
            <a:alphaModFix/>
          </a:blip>
          <a:srcRect b="20318"/>
          <a:stretch/>
        </p:blipFill>
        <p:spPr>
          <a:xfrm>
            <a:off x="0" y="2869077"/>
            <a:ext cx="9143999" cy="2274424"/>
          </a:xfrm>
          <a:prstGeom prst="rect">
            <a:avLst/>
          </a:prstGeom>
          <a:noFill/>
          <a:ln>
            <a:noFill/>
          </a:ln>
        </p:spPr>
      </p:pic>
      <p:sp>
        <p:nvSpPr>
          <p:cNvPr id="2437" name="Google Shape;2437;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Risk Management Frameworks </a:t>
            </a:r>
            <a:endParaRPr/>
          </a:p>
        </p:txBody>
      </p:sp>
      <p:sp>
        <p:nvSpPr>
          <p:cNvPr id="2438" name="Google Shape;2438;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 risk management framework (RMF) is a set of standards developed by the National Institute of Standards and Technology (NIST).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39" name="Google Shape;2439;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440" name="Google Shape;2440;p139"/>
          <p:cNvSpPr txBox="1">
            <a:spLocks noGrp="1"/>
          </p:cNvSpPr>
          <p:nvPr>
            <p:ph type="body" idx="3"/>
          </p:nvPr>
        </p:nvSpPr>
        <p:spPr>
          <a:xfrm>
            <a:off x="0" y="1521025"/>
            <a:ext cx="8330700" cy="1258800"/>
          </a:xfrm>
          <a:prstGeom prst="rect">
            <a:avLst/>
          </a:prstGeom>
        </p:spPr>
        <p:txBody>
          <a:bodyPr spcFirstLastPara="1" wrap="square" lIns="457200" tIns="0" rIns="91425" bIns="91425" anchor="t" anchorCtr="0">
            <a:noAutofit/>
          </a:bodyPr>
          <a:lstStyle/>
          <a:p>
            <a:pPr marL="320040" lvl="0" indent="-173990" algn="l" rtl="0">
              <a:lnSpc>
                <a:spcPct val="115000"/>
              </a:lnSpc>
              <a:spcBef>
                <a:spcPts val="0"/>
              </a:spcBef>
              <a:spcAft>
                <a:spcPts val="0"/>
              </a:spcAft>
              <a:buClr>
                <a:srgbClr val="9900FF"/>
              </a:buClr>
              <a:buSzPts val="1300"/>
              <a:buChar char="●"/>
            </a:pPr>
            <a:r>
              <a:rPr lang="en" sz="1300">
                <a:solidFill>
                  <a:schemeClr val="dk1"/>
                </a:solidFill>
              </a:rPr>
              <a:t>Special Publication 800-37r2, “Risk Management Framework for Information Systems and Organizations,” describes the formal RMF certification and accreditation process.</a:t>
            </a:r>
            <a:endParaRPr sz="1300">
              <a:solidFill>
                <a:schemeClr val="dk1"/>
              </a:solidFill>
            </a:endParaRPr>
          </a:p>
          <a:p>
            <a:pPr marL="320040" lvl="0" indent="-173990" algn="l" rtl="0">
              <a:lnSpc>
                <a:spcPct val="115000"/>
              </a:lnSpc>
              <a:spcBef>
                <a:spcPts val="1000"/>
              </a:spcBef>
              <a:spcAft>
                <a:spcPts val="1000"/>
              </a:spcAft>
              <a:buClr>
                <a:srgbClr val="9900FF"/>
              </a:buClr>
              <a:buSzPts val="1300"/>
              <a:buChar char="●"/>
            </a:pPr>
            <a:r>
              <a:rPr lang="en" sz="1300">
                <a:solidFill>
                  <a:schemeClr val="dk1"/>
                </a:solidFill>
              </a:rPr>
              <a:t>Special Publication 800-53 , “Security and Privacy Controls for Federal Information Systems and Organizations,” describes a structured process for an organization to select system security controls and integrate them as part of an organizational risk management program.</a:t>
            </a:r>
            <a:endParaRPr sz="1300">
              <a:solidFill>
                <a:schemeClr val="dk1"/>
              </a:solidFill>
            </a:endParaRPr>
          </a:p>
        </p:txBody>
      </p:sp>
      <p:sp>
        <p:nvSpPr>
          <p:cNvPr id="2441" name="Google Shape;2441;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17707D"/>
                </a:solidFill>
                <a:hlinkClick r:id="rId4">
                  <a:extLst>
                    <a:ext uri="{A12FA001-AC4F-418D-AE19-62706E023703}">
                      <ahyp:hlinkClr xmlns:ahyp="http://schemas.microsoft.com/office/drawing/2018/hyperlinkcolor" val="tx"/>
                    </a:ext>
                  </a:extLst>
                </a:hlinkClick>
              </a:rPr>
              <a:t>(nist.gov)</a:t>
            </a:r>
            <a:endParaRPr>
              <a:solidFill>
                <a:srgbClr val="17707D"/>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422">
            <a:alpha val="93300"/>
          </a:srgbClr>
        </a:solidFill>
        <a:effectLst/>
      </p:bgPr>
    </p:bg>
    <p:spTree>
      <p:nvGrpSpPr>
        <p:cNvPr id="1" name="Shape 2445"/>
        <p:cNvGrpSpPr/>
        <p:nvPr/>
      </p:nvGrpSpPr>
      <p:grpSpPr>
        <a:xfrm>
          <a:off x="0" y="0"/>
          <a:ext cx="0" cy="0"/>
          <a:chOff x="0" y="0"/>
          <a:chExt cx="0" cy="0"/>
        </a:xfrm>
      </p:grpSpPr>
      <p:sp>
        <p:nvSpPr>
          <p:cNvPr id="2446" name="Google Shape;2446;p140"/>
          <p:cNvSpPr/>
          <p:nvPr/>
        </p:nvSpPr>
        <p:spPr>
          <a:xfrm>
            <a:off x="4275525" y="1388388"/>
            <a:ext cx="5215200" cy="33051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National Institute of Standards and Technology (NIST)</a:t>
            </a:r>
            <a:endParaRPr/>
          </a:p>
        </p:txBody>
      </p:sp>
      <p:sp>
        <p:nvSpPr>
          <p:cNvPr id="2448" name="Google Shape;2448;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NIST is a federal agency within the United States Department of Commerce.</a:t>
            </a:r>
            <a:endParaRPr/>
          </a:p>
        </p:txBody>
      </p:sp>
      <p:sp>
        <p:nvSpPr>
          <p:cNvPr id="2449" name="Google Shape;2449;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450" name="Google Shape;2450;p140"/>
          <p:cNvSpPr txBox="1">
            <a:spLocks noGrp="1"/>
          </p:cNvSpPr>
          <p:nvPr>
            <p:ph type="body" idx="3"/>
          </p:nvPr>
        </p:nvSpPr>
        <p:spPr>
          <a:xfrm>
            <a:off x="175" y="1365525"/>
            <a:ext cx="4275300" cy="3305100"/>
          </a:xfrm>
          <a:prstGeom prst="rect">
            <a:avLst/>
          </a:prstGeom>
        </p:spPr>
        <p:txBody>
          <a:bodyPr spcFirstLastPara="1" wrap="square" lIns="457200" tIns="0" rIns="182875" bIns="91425" anchor="t" anchorCtr="0">
            <a:noAutofit/>
          </a:bodyPr>
          <a:lstStyle/>
          <a:p>
            <a:pPr marL="320040" lvl="0" indent="-193040" algn="l" rtl="0">
              <a:spcBef>
                <a:spcPts val="0"/>
              </a:spcBef>
              <a:spcAft>
                <a:spcPts val="0"/>
              </a:spcAft>
              <a:buClr>
                <a:srgbClr val="1787CE"/>
              </a:buClr>
              <a:buSzPts val="1600"/>
              <a:buChar char="●"/>
            </a:pPr>
            <a:r>
              <a:rPr lang="en" sz="1600"/>
              <a:t>NIST’s mission is to develop and promote standards, measurements, and technology that enhances productivity, facilitates trade, and improves quality of life.</a:t>
            </a:r>
            <a:endParaRPr sz="1600"/>
          </a:p>
          <a:p>
            <a:pPr marL="320040" lvl="0" indent="-193040" algn="l" rtl="0">
              <a:spcBef>
                <a:spcPts val="1400"/>
              </a:spcBef>
              <a:spcAft>
                <a:spcPts val="1400"/>
              </a:spcAft>
              <a:buClr>
                <a:srgbClr val="1787CE"/>
              </a:buClr>
              <a:buSzPts val="1600"/>
              <a:buChar char="●"/>
            </a:pPr>
            <a:r>
              <a:rPr lang="en" sz="1600"/>
              <a:t>Since 2014, the NIST Cybersecurity Framework has provided guidance for critical infrastructure so organizations can better manage and reduce cybersecurity risks.</a:t>
            </a:r>
            <a:endParaRPr sz="1600"/>
          </a:p>
        </p:txBody>
      </p:sp>
      <p:pic>
        <p:nvPicPr>
          <p:cNvPr id="2451" name="Google Shape;2451;p140"/>
          <p:cNvPicPr preferRelativeResize="0"/>
          <p:nvPr/>
        </p:nvPicPr>
        <p:blipFill>
          <a:blip r:embed="rId3">
            <a:alphaModFix/>
          </a:blip>
          <a:stretch>
            <a:fillRect/>
          </a:stretch>
        </p:blipFill>
        <p:spPr>
          <a:xfrm>
            <a:off x="4463725" y="1449813"/>
            <a:ext cx="4565100" cy="3168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55"/>
        <p:cNvGrpSpPr/>
        <p:nvPr/>
      </p:nvGrpSpPr>
      <p:grpSpPr>
        <a:xfrm>
          <a:off x="0" y="0"/>
          <a:ext cx="0" cy="0"/>
          <a:chOff x="0" y="0"/>
          <a:chExt cx="0" cy="0"/>
        </a:xfrm>
      </p:grpSpPr>
      <p:sp>
        <p:nvSpPr>
          <p:cNvPr id="2456" name="Google Shape;2456;p141"/>
          <p:cNvSpPr/>
          <p:nvPr/>
        </p:nvSpPr>
        <p:spPr>
          <a:xfrm>
            <a:off x="-28325" y="-9450"/>
            <a:ext cx="9172200" cy="5153100"/>
          </a:xfrm>
          <a:prstGeom prst="rect">
            <a:avLst/>
          </a:prstGeom>
          <a:gradFill>
            <a:gsLst>
              <a:gs pos="0">
                <a:srgbClr val="CFE2F3"/>
              </a:gs>
              <a:gs pos="100000">
                <a:srgbClr val="1787C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41"/>
          <p:cNvSpPr/>
          <p:nvPr/>
        </p:nvSpPr>
        <p:spPr>
          <a:xfrm flipH="1">
            <a:off x="2938800" y="757350"/>
            <a:ext cx="6205200" cy="4386300"/>
          </a:xfrm>
          <a:prstGeom prst="rtTriangle">
            <a:avLst/>
          </a:prstGeom>
          <a:solidFill>
            <a:srgbClr val="17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7461"/>
              </a:solidFill>
            </a:endParaRPr>
          </a:p>
        </p:txBody>
      </p:sp>
      <p:sp>
        <p:nvSpPr>
          <p:cNvPr id="2458" name="Google Shape;2458;p141"/>
          <p:cNvSpPr/>
          <p:nvPr/>
        </p:nvSpPr>
        <p:spPr>
          <a:xfrm>
            <a:off x="466075" y="1447625"/>
            <a:ext cx="8403600" cy="3313800"/>
          </a:xfrm>
          <a:prstGeom prst="rect">
            <a:avLst/>
          </a:prstGeom>
          <a:solidFill>
            <a:srgbClr val="FFFFFF"/>
          </a:solidFill>
          <a:ln>
            <a:noFill/>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NIST Cybersecurity Framework</a:t>
            </a:r>
            <a:endParaRPr/>
          </a:p>
        </p:txBody>
      </p:sp>
      <p:sp>
        <p:nvSpPr>
          <p:cNvPr id="2460" name="Google Shape;2460;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NIST Cybersecurity framework is made of Categories, Subcategories, and Informative Resources.</a:t>
            </a:r>
            <a:endParaRPr/>
          </a:p>
        </p:txBody>
      </p:sp>
      <p:sp>
        <p:nvSpPr>
          <p:cNvPr id="2461" name="Google Shape;2461;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graphicFrame>
        <p:nvGraphicFramePr>
          <p:cNvPr id="2462" name="Google Shape;2462;p141"/>
          <p:cNvGraphicFramePr/>
          <p:nvPr/>
        </p:nvGraphicFramePr>
        <p:xfrm>
          <a:off x="466075" y="1447635"/>
          <a:ext cx="8403600" cy="3313725"/>
        </p:xfrm>
        <a:graphic>
          <a:graphicData uri="http://schemas.openxmlformats.org/drawingml/2006/table">
            <a:tbl>
              <a:tblPr>
                <a:noFill/>
                <a:tableStyleId>{8300072B-E49A-48E1-BB66-1D29532ED6C8}</a:tableStyleId>
              </a:tblPr>
              <a:tblGrid>
                <a:gridCol w="2100900">
                  <a:extLst>
                    <a:ext uri="{9D8B030D-6E8A-4147-A177-3AD203B41FA5}">
                      <a16:colId xmlns:a16="http://schemas.microsoft.com/office/drawing/2014/main" val="20000"/>
                    </a:ext>
                  </a:extLst>
                </a:gridCol>
                <a:gridCol w="2100900">
                  <a:extLst>
                    <a:ext uri="{9D8B030D-6E8A-4147-A177-3AD203B41FA5}">
                      <a16:colId xmlns:a16="http://schemas.microsoft.com/office/drawing/2014/main" val="20001"/>
                    </a:ext>
                  </a:extLst>
                </a:gridCol>
                <a:gridCol w="2100900">
                  <a:extLst>
                    <a:ext uri="{9D8B030D-6E8A-4147-A177-3AD203B41FA5}">
                      <a16:colId xmlns:a16="http://schemas.microsoft.com/office/drawing/2014/main" val="20002"/>
                    </a:ext>
                  </a:extLst>
                </a:gridCol>
                <a:gridCol w="2100900">
                  <a:extLst>
                    <a:ext uri="{9D8B030D-6E8A-4147-A177-3AD203B41FA5}">
                      <a16:colId xmlns:a16="http://schemas.microsoft.com/office/drawing/2014/main" val="20003"/>
                    </a:ext>
                  </a:extLst>
                </a:gridCol>
              </a:tblGrid>
              <a:tr h="287750">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Functions</a:t>
                      </a:r>
                      <a:endParaRPr>
                        <a:solidFill>
                          <a:srgbClr val="FFFFFF"/>
                        </a:solidFill>
                        <a:latin typeface="Roboto Medium"/>
                        <a:ea typeface="Roboto Medium"/>
                        <a:cs typeface="Roboto Medium"/>
                        <a:sym typeface="Roboto Medium"/>
                      </a:endParaRPr>
                    </a:p>
                  </a:txBody>
                  <a:tcPr marL="0" marR="0" marT="0" marB="0" anchor="ctr">
                    <a:lnL w="9525" cap="flat" cmpd="sng">
                      <a:solidFill>
                        <a:schemeClr val="dk2"/>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Categories</a:t>
                      </a:r>
                      <a:endParaRPr>
                        <a:solidFill>
                          <a:srgbClr val="FFFFFF"/>
                        </a:solidFill>
                        <a:latin typeface="Roboto Medium"/>
                        <a:ea typeface="Roboto Medium"/>
                        <a:cs typeface="Roboto Medium"/>
                        <a:sym typeface="Roboto Medium"/>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Subcategories</a:t>
                      </a:r>
                      <a:endParaRPr>
                        <a:solidFill>
                          <a:srgbClr val="FFFFFF"/>
                        </a:solidFill>
                        <a:latin typeface="Roboto Medium"/>
                        <a:ea typeface="Roboto Medium"/>
                        <a:cs typeface="Roboto Medium"/>
                        <a:sym typeface="Roboto Medium"/>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Informative References</a:t>
                      </a:r>
                      <a:endParaRPr>
                        <a:solidFill>
                          <a:srgbClr val="FFFFFF"/>
                        </a:solidFill>
                        <a:latin typeface="Roboto Medium"/>
                        <a:ea typeface="Roboto Medium"/>
                        <a:cs typeface="Roboto Medium"/>
                        <a:sym typeface="Roboto Medium"/>
                      </a:endParaRPr>
                    </a:p>
                  </a:txBody>
                  <a:tcPr marL="0" marR="0" marT="0" marB="0" anchor="ctr">
                    <a:lnL w="9525" cap="flat" cmpd="sng">
                      <a:solidFill>
                        <a:srgbClr val="EFEFEF"/>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100000">
                <a:tc rowSpan="8">
                  <a:txBody>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Identify</a:t>
                      </a:r>
                      <a:endParaRPr sz="2000">
                        <a:latin typeface="Roboto"/>
                        <a:ea typeface="Roboto"/>
                        <a:cs typeface="Roboto"/>
                        <a:sym typeface="Roboto"/>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1787CE"/>
                    </a:solidFill>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r h="75025">
                <a:tc vMerge="1">
                  <a:txBody>
                    <a:bodyPr/>
                    <a:lstStyle/>
                    <a:p>
                      <a:endParaRPr lang="en-US"/>
                    </a:p>
                  </a:txBody>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06"/>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08"/>
                  </a:ext>
                </a:extLst>
              </a:tr>
              <a:tr h="75025">
                <a:tc rowSpan="8">
                  <a:txBody>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Protect</a:t>
                      </a:r>
                      <a:endParaRPr sz="2000" b="1">
                        <a:solidFill>
                          <a:srgbClr val="FFFFFF"/>
                        </a:solidFill>
                        <a:latin typeface="Roboto"/>
                        <a:ea typeface="Roboto"/>
                        <a:cs typeface="Roboto"/>
                        <a:sym typeface="Roboto"/>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8E7CC3"/>
                    </a:solidFill>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09"/>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10"/>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11"/>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12"/>
                  </a:ext>
                </a:extLst>
              </a:tr>
              <a:tr h="75025">
                <a:tc vMerge="1">
                  <a:txBody>
                    <a:bodyPr/>
                    <a:lstStyle/>
                    <a:p>
                      <a:endParaRPr lang="en-US"/>
                    </a:p>
                  </a:txBody>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13"/>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14"/>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15"/>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16"/>
                  </a:ext>
                </a:extLst>
              </a:tr>
              <a:tr h="75025">
                <a:tc rowSpan="8">
                  <a:txBody>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Detect</a:t>
                      </a:r>
                      <a:endParaRPr sz="2000">
                        <a:latin typeface="Roboto"/>
                        <a:ea typeface="Roboto"/>
                        <a:cs typeface="Roboto"/>
                        <a:sym typeface="Roboto"/>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17"/>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18"/>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19"/>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20"/>
                  </a:ext>
                </a:extLst>
              </a:tr>
              <a:tr h="75025">
                <a:tc vMerge="1">
                  <a:txBody>
                    <a:bodyPr/>
                    <a:lstStyle/>
                    <a:p>
                      <a:endParaRPr lang="en-US"/>
                    </a:p>
                  </a:txBody>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21"/>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22"/>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23"/>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24"/>
                  </a:ext>
                </a:extLst>
              </a:tr>
              <a:tr h="75025">
                <a:tc rowSpan="8">
                  <a:txBody>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Respond</a:t>
                      </a:r>
                      <a:endParaRPr sz="2000">
                        <a:latin typeface="Roboto"/>
                        <a:ea typeface="Roboto"/>
                        <a:cs typeface="Roboto"/>
                        <a:sym typeface="Roboto"/>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53232"/>
                    </a:solidFill>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25"/>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26"/>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27"/>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28"/>
                  </a:ext>
                </a:extLst>
              </a:tr>
              <a:tr h="75025">
                <a:tc vMerge="1">
                  <a:txBody>
                    <a:bodyPr/>
                    <a:lstStyle/>
                    <a:p>
                      <a:endParaRPr lang="en-US"/>
                    </a:p>
                  </a:txBody>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29"/>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30"/>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31"/>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32"/>
                  </a:ext>
                </a:extLst>
              </a:tr>
              <a:tr h="75025">
                <a:tc rowSpan="8">
                  <a:txBody>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Recover</a:t>
                      </a:r>
                      <a:endParaRPr sz="2000">
                        <a:latin typeface="Roboto"/>
                        <a:ea typeface="Roboto"/>
                        <a:cs typeface="Roboto"/>
                        <a:sym typeface="Roboto"/>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30B34B"/>
                    </a:solidFill>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33"/>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34"/>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35"/>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36"/>
                  </a:ext>
                </a:extLst>
              </a:tr>
              <a:tr h="75025">
                <a:tc vMerge="1">
                  <a:txBody>
                    <a:bodyPr/>
                    <a:lstStyle/>
                    <a:p>
                      <a:endParaRPr lang="en-US"/>
                    </a:p>
                  </a:txBody>
                  <a:tcPr/>
                </a:tc>
                <a:tc rowSpan="4">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37"/>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38"/>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39"/>
                  </a:ext>
                </a:extLst>
              </a:tr>
              <a:tr h="750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300">
                        <a:latin typeface="Roboto"/>
                        <a:ea typeface="Roboto"/>
                        <a:cs typeface="Roboto"/>
                        <a:sym typeface="Roboto"/>
                      </a:endParaRPr>
                    </a:p>
                  </a:txBody>
                  <a:tcPr marL="0" marR="0" marT="0"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FEFEF"/>
                    </a:solidFill>
                  </a:tcPr>
                </a:tc>
                <a:extLst>
                  <a:ext uri="{0D108BD9-81ED-4DB2-BD59-A6C34878D82A}">
                    <a16:rowId xmlns:a16="http://schemas.microsoft.com/office/drawing/2014/main" val="10040"/>
                  </a:ext>
                </a:extLst>
              </a:tr>
            </a:tbl>
          </a:graphicData>
        </a:graphic>
      </p:graphicFrame>
      <p:cxnSp>
        <p:nvCxnSpPr>
          <p:cNvPr id="2463" name="Google Shape;2463;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142"/>
          <p:cNvSpPr/>
          <p:nvPr/>
        </p:nvSpPr>
        <p:spPr>
          <a:xfrm>
            <a:off x="-28325" y="-9450"/>
            <a:ext cx="9172200" cy="5153100"/>
          </a:xfrm>
          <a:prstGeom prst="rect">
            <a:avLst/>
          </a:prstGeom>
          <a:gradFill>
            <a:gsLst>
              <a:gs pos="0">
                <a:srgbClr val="CFE2F3"/>
              </a:gs>
              <a:gs pos="100000">
                <a:srgbClr val="1787C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2"/>
          <p:cNvSpPr/>
          <p:nvPr/>
        </p:nvSpPr>
        <p:spPr>
          <a:xfrm flipH="1">
            <a:off x="2938800" y="757350"/>
            <a:ext cx="6205200" cy="4386300"/>
          </a:xfrm>
          <a:prstGeom prst="rtTriangle">
            <a:avLst/>
          </a:prstGeom>
          <a:solidFill>
            <a:srgbClr val="17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7461"/>
              </a:solidFill>
            </a:endParaRPr>
          </a:p>
        </p:txBody>
      </p:sp>
      <p:sp>
        <p:nvSpPr>
          <p:cNvPr id="2470" name="Google Shape;2470;p142"/>
          <p:cNvSpPr/>
          <p:nvPr/>
        </p:nvSpPr>
        <p:spPr>
          <a:xfrm>
            <a:off x="349825" y="691850"/>
            <a:ext cx="8386500" cy="4083900"/>
          </a:xfrm>
          <a:prstGeom prst="roundRect">
            <a:avLst>
              <a:gd name="adj" fmla="val 4414"/>
            </a:avLst>
          </a:prstGeom>
          <a:solidFill>
            <a:srgbClr val="F3F3F3"/>
          </a:solidFill>
          <a:ln>
            <a:noFill/>
          </a:ln>
          <a:effectLst>
            <a:outerShdw blurRad="285750" dist="19050" dir="5400000" algn="bl" rotWithShape="0">
              <a:srgbClr val="000000">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000000"/>
              </a:solidFill>
              <a:latin typeface="Roboto"/>
              <a:ea typeface="Roboto"/>
              <a:cs typeface="Roboto"/>
              <a:sym typeface="Roboto"/>
            </a:endParaRPr>
          </a:p>
        </p:txBody>
      </p:sp>
      <p:sp>
        <p:nvSpPr>
          <p:cNvPr id="2471" name="Google Shape;2471;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NIST RMF Scenario</a:t>
            </a:r>
            <a:endParaRPr/>
          </a:p>
        </p:txBody>
      </p:sp>
      <p:sp>
        <p:nvSpPr>
          <p:cNvPr id="2472" name="Google Shape;2472;p142"/>
          <p:cNvSpPr txBox="1">
            <a:spLocks noGrp="1"/>
          </p:cNvSpPr>
          <p:nvPr>
            <p:ph type="subTitle" idx="1"/>
          </p:nvPr>
        </p:nvSpPr>
        <p:spPr>
          <a:xfrm>
            <a:off x="349825" y="904575"/>
            <a:ext cx="4728300" cy="1038900"/>
          </a:xfrm>
          <a:prstGeom prst="rect">
            <a:avLst/>
          </a:prstGeom>
        </p:spPr>
        <p:txBody>
          <a:bodyPr spcFirstLastPara="1" wrap="square" lIns="365750" tIns="182875" rIns="0" bIns="0" anchor="t" anchorCtr="0">
            <a:noAutofit/>
          </a:bodyPr>
          <a:lstStyle/>
          <a:p>
            <a:pPr marL="0" lvl="0" indent="0" algn="l" rtl="0">
              <a:spcBef>
                <a:spcPts val="0"/>
              </a:spcBef>
              <a:spcAft>
                <a:spcPts val="0"/>
              </a:spcAft>
              <a:buNone/>
            </a:pPr>
            <a:r>
              <a:rPr lang="en"/>
              <a:t>Let’s take a look at how an organization would implement the NIST Risk Management Framework.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73" name="Google Shape;2473;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474" name="Google Shape;2474;p142"/>
          <p:cNvSpPr txBox="1">
            <a:spLocks noGrp="1"/>
          </p:cNvSpPr>
          <p:nvPr>
            <p:ph type="body" idx="3"/>
          </p:nvPr>
        </p:nvSpPr>
        <p:spPr>
          <a:xfrm>
            <a:off x="349825" y="2084670"/>
            <a:ext cx="4728300" cy="885900"/>
          </a:xfrm>
          <a:prstGeom prst="rect">
            <a:avLst/>
          </a:prstGeom>
        </p:spPr>
        <p:txBody>
          <a:bodyPr spcFirstLastPara="1" wrap="square" lIns="365750" tIns="91425" rIns="91425" bIns="91425" anchor="t" anchorCtr="0">
            <a:noAutofit/>
          </a:bodyPr>
          <a:lstStyle/>
          <a:p>
            <a:pPr marL="0" lvl="0" indent="0" algn="l" rtl="0">
              <a:lnSpc>
                <a:spcPct val="115000"/>
              </a:lnSpc>
              <a:spcBef>
                <a:spcPts val="0"/>
              </a:spcBef>
              <a:spcAft>
                <a:spcPts val="800"/>
              </a:spcAft>
              <a:buClr>
                <a:schemeClr val="dk1"/>
              </a:buClr>
              <a:buSzPts val="1100"/>
              <a:buFont typeface="Arial"/>
              <a:buNone/>
            </a:pPr>
            <a:r>
              <a:rPr lang="en"/>
              <a:t>An organization has just recovered from an attack.</a:t>
            </a:r>
            <a:br>
              <a:rPr lang="en"/>
            </a:br>
            <a:r>
              <a:rPr lang="en"/>
              <a:t>They must now consider what can they can do to mitigate this attack from happening again.</a:t>
            </a:r>
            <a:endParaRPr/>
          </a:p>
        </p:txBody>
      </p:sp>
      <p:sp>
        <p:nvSpPr>
          <p:cNvPr id="2475" name="Google Shape;2475;p142"/>
          <p:cNvSpPr/>
          <p:nvPr/>
        </p:nvSpPr>
        <p:spPr>
          <a:xfrm>
            <a:off x="5078125" y="1154475"/>
            <a:ext cx="3402600" cy="428700"/>
          </a:xfrm>
          <a:prstGeom prst="rect">
            <a:avLst/>
          </a:prstGeom>
          <a:solidFill>
            <a:srgbClr val="1787CE"/>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Roboto Medium"/>
                <a:ea typeface="Roboto Medium"/>
                <a:cs typeface="Roboto Medium"/>
                <a:sym typeface="Roboto Medium"/>
              </a:rPr>
              <a:t>Solution</a:t>
            </a:r>
            <a:endParaRPr>
              <a:solidFill>
                <a:srgbClr val="FFFFFF"/>
              </a:solidFill>
            </a:endParaRPr>
          </a:p>
        </p:txBody>
      </p:sp>
      <p:sp>
        <p:nvSpPr>
          <p:cNvPr id="2476" name="Google Shape;2476;p142"/>
          <p:cNvSpPr/>
          <p:nvPr/>
        </p:nvSpPr>
        <p:spPr>
          <a:xfrm>
            <a:off x="5078125" y="1679975"/>
            <a:ext cx="3402600" cy="1795500"/>
          </a:xfrm>
          <a:prstGeom prst="rect">
            <a:avLst/>
          </a:prstGeom>
          <a:solidFill>
            <a:srgbClr val="FFD966"/>
          </a:solidFill>
          <a:ln>
            <a:noFill/>
          </a:ln>
        </p:spPr>
        <p:txBody>
          <a:bodyPr spcFirstLastPara="1" wrap="square" lIns="274300" tIns="91425" rIns="182875" bIns="91425" anchor="ctr" anchorCtr="0">
            <a:noAutofit/>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The organization decides to incorporate “lessons learned” as part of their incident response. They will adopt and incorporate a security control from the Improvements category of the NIST RMF with a subcategory of RS.IM-1.</a:t>
            </a:r>
            <a:endParaRPr sz="1300">
              <a:latin typeface="Roboto"/>
              <a:ea typeface="Roboto"/>
              <a:cs typeface="Roboto"/>
              <a:sym typeface="Roboto"/>
            </a:endParaRPr>
          </a:p>
        </p:txBody>
      </p:sp>
      <p:sp>
        <p:nvSpPr>
          <p:cNvPr id="2477" name="Google Shape;2477;p142"/>
          <p:cNvSpPr/>
          <p:nvPr/>
        </p:nvSpPr>
        <p:spPr>
          <a:xfrm>
            <a:off x="855300" y="3732850"/>
            <a:ext cx="7625400" cy="695700"/>
          </a:xfrm>
          <a:prstGeom prst="round1Rect">
            <a:avLst>
              <a:gd name="adj" fmla="val 16667"/>
            </a:avLst>
          </a:prstGeom>
          <a:solidFill>
            <a:srgbClr val="FFFBBB"/>
          </a:solidFill>
          <a:ln w="28575" cap="flat" cmpd="sng">
            <a:solidFill>
              <a:srgbClr val="F1C232"/>
            </a:solidFill>
            <a:prstDash val="solid"/>
            <a:round/>
            <a:headEnd type="none" w="sm" len="sm"/>
            <a:tailEnd type="none" w="sm" len="sm"/>
          </a:ln>
        </p:spPr>
        <p:txBody>
          <a:bodyPr spcFirstLastPara="1" wrap="square" lIns="274300" tIns="91425" rIns="91425" bIns="91425" anchor="t" anchorCtr="0">
            <a:noAutofit/>
          </a:bodyPr>
          <a:lstStyle/>
          <a:p>
            <a:pPr marL="0" lvl="0" indent="0" algn="l" rtl="0">
              <a:spcBef>
                <a:spcPts val="0"/>
              </a:spcBef>
              <a:spcAft>
                <a:spcPts val="800"/>
              </a:spcAft>
              <a:buClr>
                <a:schemeClr val="dk1"/>
              </a:buClr>
              <a:buSzPts val="1100"/>
              <a:buFont typeface="Arial"/>
              <a:buNone/>
            </a:pPr>
            <a:r>
              <a:rPr lang="en" sz="1500" b="1">
                <a:solidFill>
                  <a:schemeClr val="dk1"/>
                </a:solidFill>
                <a:latin typeface="Roboto"/>
                <a:ea typeface="Roboto"/>
                <a:cs typeface="Roboto"/>
                <a:sym typeface="Roboto"/>
              </a:rPr>
              <a:t>Remember: </a:t>
            </a:r>
            <a:r>
              <a:rPr lang="en" sz="1500">
                <a:solidFill>
                  <a:schemeClr val="dk1"/>
                </a:solidFill>
                <a:latin typeface="Roboto"/>
                <a:ea typeface="Roboto"/>
                <a:cs typeface="Roboto"/>
                <a:sym typeface="Roboto"/>
              </a:rPr>
              <a:t>An RMF is a set of documents that define best practices. An organization may voluntarily follow these to efficiently manage its cybersecurity risks.</a:t>
            </a:r>
            <a:endParaRPr sz="1500">
              <a:solidFill>
                <a:schemeClr val="dk1"/>
              </a:solidFill>
              <a:latin typeface="Roboto"/>
              <a:ea typeface="Roboto"/>
              <a:cs typeface="Roboto"/>
              <a:sym typeface="Roboto"/>
            </a:endParaRPr>
          </a:p>
        </p:txBody>
      </p:sp>
      <p:pic>
        <p:nvPicPr>
          <p:cNvPr id="2478" name="Google Shape;2478;p142"/>
          <p:cNvPicPr preferRelativeResize="0"/>
          <p:nvPr/>
        </p:nvPicPr>
        <p:blipFill>
          <a:blip r:embed="rId3">
            <a:alphaModFix/>
          </a:blip>
          <a:stretch>
            <a:fillRect/>
          </a:stretch>
        </p:blipFill>
        <p:spPr>
          <a:xfrm>
            <a:off x="473925" y="3273775"/>
            <a:ext cx="786699" cy="786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07"/>
          <p:cNvSpPr/>
          <p:nvPr/>
        </p:nvSpPr>
        <p:spPr>
          <a:xfrm>
            <a:off x="-28325" y="-9450"/>
            <a:ext cx="9172200" cy="5153100"/>
          </a:xfrm>
          <a:prstGeom prst="rect">
            <a:avLst/>
          </a:prstGeom>
          <a:gradFill>
            <a:gsLst>
              <a:gs pos="0">
                <a:srgbClr val="B1F4DB"/>
              </a:gs>
              <a:gs pos="100000">
                <a:srgbClr val="4FA78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07"/>
          <p:cNvSpPr/>
          <p:nvPr/>
        </p:nvSpPr>
        <p:spPr>
          <a:xfrm flipH="1">
            <a:off x="2938800" y="757350"/>
            <a:ext cx="6205200" cy="4386300"/>
          </a:xfrm>
          <a:prstGeom prst="rtTriangle">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7461"/>
              </a:solidFill>
            </a:endParaRPr>
          </a:p>
        </p:txBody>
      </p:sp>
      <p:sp>
        <p:nvSpPr>
          <p:cNvPr id="2067" name="Google Shape;2067;p107"/>
          <p:cNvSpPr/>
          <p:nvPr/>
        </p:nvSpPr>
        <p:spPr>
          <a:xfrm>
            <a:off x="349825" y="1697900"/>
            <a:ext cx="8386500" cy="2987100"/>
          </a:xfrm>
          <a:prstGeom prst="roundRect">
            <a:avLst>
              <a:gd name="adj" fmla="val 4414"/>
            </a:avLst>
          </a:prstGeom>
          <a:solidFill>
            <a:srgbClr val="F3F3F3"/>
          </a:solidFill>
          <a:ln>
            <a:noFill/>
          </a:ln>
          <a:effectLst>
            <a:outerShdw blurRad="285750" dist="19050" dir="5400000" algn="bl" rotWithShape="0">
              <a:srgbClr val="000000">
                <a:alpha val="18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2400">
              <a:solidFill>
                <a:schemeClr val="dk1"/>
              </a:solidFill>
              <a:latin typeface="Roboto"/>
              <a:ea typeface="Roboto"/>
              <a:cs typeface="Roboto"/>
              <a:sym typeface="Roboto"/>
            </a:endParaRPr>
          </a:p>
        </p:txBody>
      </p:sp>
      <p:sp>
        <p:nvSpPr>
          <p:cNvPr id="2068" name="Google Shape;2068;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69" name="Google Shape;2069;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Governance and Compliance</a:t>
            </a:r>
            <a:endParaRPr/>
          </a:p>
        </p:txBody>
      </p:sp>
      <p:sp>
        <p:nvSpPr>
          <p:cNvPr id="2070" name="Google Shape;2070;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 will cover governance, compliance, and business continuity planning and disaster recovery (BCP/DR).</a:t>
            </a:r>
            <a:endParaRPr/>
          </a:p>
        </p:txBody>
      </p:sp>
      <p:sp>
        <p:nvSpPr>
          <p:cNvPr id="2071" name="Google Shape;2071;p107"/>
          <p:cNvSpPr/>
          <p:nvPr/>
        </p:nvSpPr>
        <p:spPr>
          <a:xfrm>
            <a:off x="650000" y="2067175"/>
            <a:ext cx="2037900" cy="1013400"/>
          </a:xfrm>
          <a:prstGeom prst="rect">
            <a:avLst/>
          </a:prstGeom>
          <a:solidFill>
            <a:srgbClr val="0B5394"/>
          </a:solidFill>
          <a:ln>
            <a:noFill/>
          </a:ln>
        </p:spPr>
        <p:txBody>
          <a:bodyPr spcFirstLastPara="1" wrap="square" lIns="91425" tIns="137150" rIns="91425" bIns="91425" anchor="ctr" anchorCtr="0">
            <a:noAutofit/>
          </a:bodyPr>
          <a:lstStyle/>
          <a:p>
            <a:pPr marL="0" lvl="0" indent="0" algn="ctr" rtl="0">
              <a:spcBef>
                <a:spcPts val="0"/>
              </a:spcBef>
              <a:spcAft>
                <a:spcPts val="800"/>
              </a:spcAft>
              <a:buNone/>
            </a:pPr>
            <a:r>
              <a:rPr lang="en" sz="2400">
                <a:solidFill>
                  <a:schemeClr val="lt1"/>
                </a:solidFill>
                <a:latin typeface="Roboto Medium"/>
                <a:ea typeface="Roboto Medium"/>
                <a:cs typeface="Roboto Medium"/>
                <a:sym typeface="Roboto Medium"/>
              </a:rPr>
              <a:t>Governance</a:t>
            </a:r>
            <a:endParaRPr/>
          </a:p>
        </p:txBody>
      </p:sp>
      <p:sp>
        <p:nvSpPr>
          <p:cNvPr id="2072" name="Google Shape;2072;p107"/>
          <p:cNvSpPr/>
          <p:nvPr/>
        </p:nvSpPr>
        <p:spPr>
          <a:xfrm>
            <a:off x="650000" y="3386025"/>
            <a:ext cx="2037900" cy="1013400"/>
          </a:xfrm>
          <a:prstGeom prst="rect">
            <a:avLst/>
          </a:prstGeom>
          <a:solidFill>
            <a:srgbClr val="0B5394"/>
          </a:solidFill>
          <a:ln>
            <a:noFill/>
          </a:ln>
        </p:spPr>
        <p:txBody>
          <a:bodyPr spcFirstLastPara="1" wrap="square" lIns="91425" tIns="137150" rIns="91425" bIns="91425" anchor="ctr" anchorCtr="0">
            <a:noAutofit/>
          </a:bodyPr>
          <a:lstStyle/>
          <a:p>
            <a:pPr marL="0" lvl="0" indent="0" algn="ctr" rtl="0">
              <a:spcBef>
                <a:spcPts val="0"/>
              </a:spcBef>
              <a:spcAft>
                <a:spcPts val="800"/>
              </a:spcAft>
              <a:buNone/>
            </a:pPr>
            <a:r>
              <a:rPr lang="en" sz="2400">
                <a:solidFill>
                  <a:schemeClr val="lt1"/>
                </a:solidFill>
                <a:latin typeface="Roboto Medium"/>
                <a:ea typeface="Roboto Medium"/>
                <a:cs typeface="Roboto Medium"/>
                <a:sym typeface="Roboto Medium"/>
              </a:rPr>
              <a:t>Compliance</a:t>
            </a:r>
            <a:endParaRPr/>
          </a:p>
        </p:txBody>
      </p:sp>
      <p:sp>
        <p:nvSpPr>
          <p:cNvPr id="2073" name="Google Shape;2073;p107"/>
          <p:cNvSpPr txBox="1"/>
          <p:nvPr/>
        </p:nvSpPr>
        <p:spPr>
          <a:xfrm>
            <a:off x="2938800" y="2067175"/>
            <a:ext cx="5797500" cy="1013400"/>
          </a:xfrm>
          <a:prstGeom prst="rect">
            <a:avLst/>
          </a:prstGeom>
          <a:noFill/>
          <a:ln>
            <a:noFill/>
          </a:ln>
        </p:spPr>
        <p:txBody>
          <a:bodyPr spcFirstLastPara="1" wrap="square" lIns="0" tIns="228600" rIns="274300" bIns="0" anchor="t" anchorCtr="0">
            <a:noAutofit/>
          </a:bodyPr>
          <a:lstStyle/>
          <a:p>
            <a:pPr marL="0" lvl="0" indent="0" algn="l" rtl="0">
              <a:spcBef>
                <a:spcPts val="0"/>
              </a:spcBef>
              <a:spcAft>
                <a:spcPts val="1600"/>
              </a:spcAft>
              <a:buNone/>
            </a:pPr>
            <a:r>
              <a:rPr lang="en" sz="1700">
                <a:solidFill>
                  <a:srgbClr val="24292E"/>
                </a:solidFill>
                <a:latin typeface="Roboto"/>
                <a:ea typeface="Roboto"/>
                <a:cs typeface="Roboto"/>
                <a:sym typeface="Roboto"/>
              </a:rPr>
              <a:t>Codifying and enforcing proper behavior and operations by establishing standards of “right” and “wrong.</a:t>
            </a:r>
            <a:endParaRPr sz="1700">
              <a:latin typeface="Roboto"/>
              <a:ea typeface="Roboto"/>
              <a:cs typeface="Roboto"/>
              <a:sym typeface="Roboto"/>
            </a:endParaRPr>
          </a:p>
        </p:txBody>
      </p:sp>
      <p:cxnSp>
        <p:nvCxnSpPr>
          <p:cNvPr id="2074" name="Google Shape;2074;p1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75" name="Google Shape;2075;p107"/>
          <p:cNvSpPr txBox="1"/>
          <p:nvPr/>
        </p:nvSpPr>
        <p:spPr>
          <a:xfrm>
            <a:off x="3016200" y="3386025"/>
            <a:ext cx="5720100" cy="1013400"/>
          </a:xfrm>
          <a:prstGeom prst="rect">
            <a:avLst/>
          </a:prstGeom>
          <a:noFill/>
          <a:ln>
            <a:noFill/>
          </a:ln>
        </p:spPr>
        <p:txBody>
          <a:bodyPr spcFirstLastPara="1" wrap="square" lIns="0" tIns="91425" rIns="0" bIns="914400" anchor="ctr" anchorCtr="0">
            <a:noAutofit/>
          </a:bodyPr>
          <a:lstStyle/>
          <a:p>
            <a:pPr marL="0" lvl="0" indent="0" algn="l" rtl="0">
              <a:spcBef>
                <a:spcPts val="0"/>
              </a:spcBef>
              <a:spcAft>
                <a:spcPts val="0"/>
              </a:spcAft>
              <a:buNone/>
            </a:pPr>
            <a:endParaRPr sz="1700">
              <a:solidFill>
                <a:schemeClr val="dk1"/>
              </a:solidFill>
              <a:latin typeface="Roboto"/>
              <a:ea typeface="Roboto"/>
              <a:cs typeface="Roboto"/>
              <a:sym typeface="Roboto"/>
            </a:endParaRPr>
          </a:p>
          <a:p>
            <a:pPr marL="0" lvl="0" indent="0" algn="l" rtl="0">
              <a:spcBef>
                <a:spcPts val="1600"/>
              </a:spcBef>
              <a:spcAft>
                <a:spcPts val="0"/>
              </a:spcAft>
              <a:buNone/>
            </a:pPr>
            <a:endParaRPr sz="1700">
              <a:solidFill>
                <a:schemeClr val="dk1"/>
              </a:solidFill>
              <a:latin typeface="Roboto"/>
              <a:ea typeface="Roboto"/>
              <a:cs typeface="Roboto"/>
              <a:sym typeface="Roboto"/>
            </a:endParaRPr>
          </a:p>
          <a:p>
            <a:pPr marL="0" lvl="0" indent="0" algn="l" rtl="0">
              <a:spcBef>
                <a:spcPts val="1600"/>
              </a:spcBef>
              <a:spcAft>
                <a:spcPts val="1600"/>
              </a:spcAft>
              <a:buNone/>
            </a:pPr>
            <a:r>
              <a:rPr lang="en" sz="1700">
                <a:solidFill>
                  <a:schemeClr val="dk1"/>
                </a:solidFill>
                <a:latin typeface="Roboto"/>
                <a:ea typeface="Roboto"/>
                <a:cs typeface="Roboto"/>
                <a:sym typeface="Roboto"/>
              </a:rPr>
              <a:t>Enforcing the policies in order to meet those standards.</a:t>
            </a:r>
            <a:endParaRPr sz="17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143"/>
          <p:cNvSpPr/>
          <p:nvPr/>
        </p:nvSpPr>
        <p:spPr>
          <a:xfrm>
            <a:off x="-28325" y="-9450"/>
            <a:ext cx="9184500" cy="5153100"/>
          </a:xfrm>
          <a:prstGeom prst="rect">
            <a:avLst/>
          </a:prstGeom>
          <a:gradFill>
            <a:gsLst>
              <a:gs pos="0">
                <a:srgbClr val="CFE2F3"/>
              </a:gs>
              <a:gs pos="100000">
                <a:srgbClr val="1787C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3"/>
          <p:cNvSpPr/>
          <p:nvPr/>
        </p:nvSpPr>
        <p:spPr>
          <a:xfrm flipH="1">
            <a:off x="2951100" y="752050"/>
            <a:ext cx="6205200" cy="4386300"/>
          </a:xfrm>
          <a:prstGeom prst="rtTriangle">
            <a:avLst/>
          </a:prstGeom>
          <a:solidFill>
            <a:srgbClr val="178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7461"/>
              </a:solidFill>
            </a:endParaRPr>
          </a:p>
        </p:txBody>
      </p:sp>
      <p:sp>
        <p:nvSpPr>
          <p:cNvPr id="2485" name="Google Shape;2485;p143"/>
          <p:cNvSpPr/>
          <p:nvPr/>
        </p:nvSpPr>
        <p:spPr>
          <a:xfrm>
            <a:off x="278625" y="1930550"/>
            <a:ext cx="8591100" cy="2274900"/>
          </a:xfrm>
          <a:prstGeom prst="rect">
            <a:avLst/>
          </a:prstGeom>
          <a:solidFill>
            <a:srgbClr val="FFFFFF"/>
          </a:solidFill>
          <a:ln>
            <a:noFill/>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NIST RMF Scenario</a:t>
            </a:r>
            <a:endParaRPr>
              <a:solidFill>
                <a:schemeClr val="dk1"/>
              </a:solidFill>
            </a:endParaRPr>
          </a:p>
          <a:p>
            <a:pPr marL="0" lvl="0" indent="0" algn="l" rtl="0">
              <a:spcBef>
                <a:spcPts val="0"/>
              </a:spcBef>
              <a:spcAft>
                <a:spcPts val="0"/>
              </a:spcAft>
              <a:buNone/>
            </a:pPr>
            <a:endParaRPr/>
          </a:p>
        </p:txBody>
      </p:sp>
      <p:sp>
        <p:nvSpPr>
          <p:cNvPr id="2487" name="Google Shape;2487;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488" name="Google Shape;2488;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3">
                  <a:extLst>
                    <a:ext uri="{A12FA001-AC4F-418D-AE19-62706E023703}">
                      <ahyp:hlinkClr xmlns:ahyp="http://schemas.microsoft.com/office/drawing/2018/hyperlinkcolor" val="tx"/>
                    </a:ext>
                  </a:extLst>
                </a:hlinkClick>
              </a:rPr>
              <a:t>(nist.gov)</a:t>
            </a:r>
            <a:endParaRPr>
              <a:solidFill>
                <a:srgbClr val="FFFFFF"/>
              </a:solidFill>
            </a:endParaRPr>
          </a:p>
        </p:txBody>
      </p:sp>
      <p:sp>
        <p:nvSpPr>
          <p:cNvPr id="2489" name="Google Shape;2489;p143"/>
          <p:cNvSpPr txBox="1">
            <a:spLocks noGrp="1"/>
          </p:cNvSpPr>
          <p:nvPr>
            <p:ph type="body" idx="3"/>
          </p:nvPr>
        </p:nvSpPr>
        <p:spPr>
          <a:xfrm>
            <a:off x="-12300" y="650275"/>
            <a:ext cx="9168600" cy="1029000"/>
          </a:xfrm>
          <a:prstGeom prst="rect">
            <a:avLst/>
          </a:prstGeom>
        </p:spPr>
        <p:txBody>
          <a:bodyPr spcFirstLastPara="1" wrap="square" lIns="457200" tIns="91425" rIns="91425" bIns="91425" anchor="t" anchorCtr="0">
            <a:noAutofit/>
          </a:bodyPr>
          <a:lstStyle/>
          <a:p>
            <a:pPr marL="0" lvl="0" indent="0" algn="l" rtl="0">
              <a:spcBef>
                <a:spcPts val="0"/>
              </a:spcBef>
              <a:spcAft>
                <a:spcPts val="0"/>
              </a:spcAft>
              <a:buNone/>
            </a:pPr>
            <a:r>
              <a:rPr lang="en" sz="1600" b="1"/>
              <a:t>Improvements (RS.IM):</a:t>
            </a:r>
            <a:r>
              <a:rPr lang="en" sz="1600"/>
              <a:t> Organizational response activities are improved by </a:t>
            </a:r>
            <a:br>
              <a:rPr lang="en" sz="1600"/>
            </a:br>
            <a:r>
              <a:rPr lang="en" sz="1600"/>
              <a:t>incorporating lessons learned from current and previous detection/response activities.</a:t>
            </a:r>
            <a:endParaRPr sz="1600"/>
          </a:p>
          <a:p>
            <a:pPr marL="0" lvl="0" indent="0" algn="l" rtl="0">
              <a:spcBef>
                <a:spcPts val="800"/>
              </a:spcBef>
              <a:spcAft>
                <a:spcPts val="0"/>
              </a:spcAft>
              <a:buNone/>
            </a:pPr>
            <a:r>
              <a:rPr lang="en" sz="1600" b="1"/>
              <a:t>RS.IM-1</a:t>
            </a:r>
            <a:r>
              <a:rPr lang="en" sz="1600"/>
              <a:t>: Response plans incorporate lessons learned.</a:t>
            </a:r>
            <a:endParaRPr sz="1700"/>
          </a:p>
          <a:p>
            <a:pPr marL="0" lvl="0" indent="0" algn="l" rtl="0">
              <a:spcBef>
                <a:spcPts val="800"/>
              </a:spcBef>
              <a:spcAft>
                <a:spcPts val="800"/>
              </a:spcAft>
              <a:buNone/>
            </a:pPr>
            <a:endParaRPr sz="1700"/>
          </a:p>
        </p:txBody>
      </p:sp>
      <p:graphicFrame>
        <p:nvGraphicFramePr>
          <p:cNvPr id="2490" name="Google Shape;2490;p143"/>
          <p:cNvGraphicFramePr/>
          <p:nvPr/>
        </p:nvGraphicFramePr>
        <p:xfrm>
          <a:off x="278625" y="1930550"/>
          <a:ext cx="8591050" cy="2274875"/>
        </p:xfrm>
        <a:graphic>
          <a:graphicData uri="http://schemas.openxmlformats.org/drawingml/2006/table">
            <a:tbl>
              <a:tblPr>
                <a:noFill/>
                <a:tableStyleId>{8300072B-E49A-48E1-BB66-1D29532ED6C8}</a:tableStyleId>
              </a:tblPr>
              <a:tblGrid>
                <a:gridCol w="1704900">
                  <a:extLst>
                    <a:ext uri="{9D8B030D-6E8A-4147-A177-3AD203B41FA5}">
                      <a16:colId xmlns:a16="http://schemas.microsoft.com/office/drawing/2014/main" val="20000"/>
                    </a:ext>
                  </a:extLst>
                </a:gridCol>
                <a:gridCol w="2105750">
                  <a:extLst>
                    <a:ext uri="{9D8B030D-6E8A-4147-A177-3AD203B41FA5}">
                      <a16:colId xmlns:a16="http://schemas.microsoft.com/office/drawing/2014/main" val="20001"/>
                    </a:ext>
                  </a:extLst>
                </a:gridCol>
                <a:gridCol w="2292750">
                  <a:extLst>
                    <a:ext uri="{9D8B030D-6E8A-4147-A177-3AD203B41FA5}">
                      <a16:colId xmlns:a16="http://schemas.microsoft.com/office/drawing/2014/main" val="20002"/>
                    </a:ext>
                  </a:extLst>
                </a:gridCol>
                <a:gridCol w="2487650">
                  <a:extLst>
                    <a:ext uri="{9D8B030D-6E8A-4147-A177-3AD203B41FA5}">
                      <a16:colId xmlns:a16="http://schemas.microsoft.com/office/drawing/2014/main" val="20003"/>
                    </a:ext>
                  </a:extLst>
                </a:gridCol>
              </a:tblGrid>
              <a:tr h="459575">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Function</a:t>
                      </a:r>
                      <a:endParaRPr>
                        <a:solidFill>
                          <a:srgbClr val="FFFFFF"/>
                        </a:solidFill>
                        <a:latin typeface="Roboto Medium"/>
                        <a:ea typeface="Roboto Medium"/>
                        <a:cs typeface="Roboto Medium"/>
                        <a:sym typeface="Roboto Medium"/>
                      </a:endParaRPr>
                    </a:p>
                  </a:txBody>
                  <a:tcPr marL="0" marR="0" marT="0" marB="0" anchor="ctr">
                    <a:lnL w="9525" cap="flat" cmpd="sng">
                      <a:solidFill>
                        <a:schemeClr val="dk2"/>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Category</a:t>
                      </a:r>
                      <a:endParaRPr>
                        <a:solidFill>
                          <a:srgbClr val="FFFFFF"/>
                        </a:solidFill>
                        <a:latin typeface="Roboto Medium"/>
                        <a:ea typeface="Roboto Medium"/>
                        <a:cs typeface="Roboto Medium"/>
                        <a:sym typeface="Roboto Medium"/>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Subcategory</a:t>
                      </a:r>
                      <a:endParaRPr>
                        <a:solidFill>
                          <a:srgbClr val="FFFFFF"/>
                        </a:solidFill>
                        <a:latin typeface="Roboto Medium"/>
                        <a:ea typeface="Roboto Medium"/>
                        <a:cs typeface="Roboto Medium"/>
                        <a:sym typeface="Roboto Medium"/>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666666"/>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Informative Resources</a:t>
                      </a:r>
                      <a:endParaRPr>
                        <a:solidFill>
                          <a:srgbClr val="FFFFFF"/>
                        </a:solidFill>
                        <a:latin typeface="Roboto Medium"/>
                        <a:ea typeface="Roboto Medium"/>
                        <a:cs typeface="Roboto Medium"/>
                        <a:sym typeface="Roboto Medium"/>
                      </a:endParaRPr>
                    </a:p>
                  </a:txBody>
                  <a:tcPr marL="0" marR="0" marT="0" marB="0" anchor="ctr">
                    <a:lnL w="9525" cap="flat" cmpd="sng">
                      <a:solidFill>
                        <a:srgbClr val="EFEFEF"/>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666666"/>
                    </a:solidFill>
                  </a:tcPr>
                </a:tc>
                <a:extLst>
                  <a:ext uri="{0D108BD9-81ED-4DB2-BD59-A6C34878D82A}">
                    <a16:rowId xmlns:a16="http://schemas.microsoft.com/office/drawing/2014/main" val="10000"/>
                  </a:ext>
                </a:extLst>
              </a:tr>
              <a:tr h="980575">
                <a:tc rowSpan="2">
                  <a:txBody>
                    <a:bodyPr/>
                    <a:lstStyle/>
                    <a:p>
                      <a:pPr marL="0" lvl="0" indent="0" algn="ctr" rtl="0">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Respond</a:t>
                      </a:r>
                      <a:endParaRPr sz="2000">
                        <a:latin typeface="Roboto"/>
                        <a:ea typeface="Roboto"/>
                        <a:cs typeface="Roboto"/>
                        <a:sym typeface="Roboto"/>
                      </a:endParaRPr>
                    </a:p>
                  </a:txBody>
                  <a:tcPr marL="91425" marR="91425" marT="91425"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53232"/>
                    </a:solidFill>
                  </a:tcPr>
                </a:tc>
                <a:tc rowSpan="2">
                  <a:txBody>
                    <a:bodyPr/>
                    <a:lstStyle/>
                    <a:p>
                      <a:pPr marL="0" lvl="0" indent="0" algn="l" rtl="0">
                        <a:spcBef>
                          <a:spcPts val="0"/>
                        </a:spcBef>
                        <a:spcAft>
                          <a:spcPts val="0"/>
                        </a:spcAft>
                        <a:buNone/>
                      </a:pPr>
                      <a:r>
                        <a:rPr lang="en" sz="1200" b="1">
                          <a:latin typeface="Roboto"/>
                          <a:ea typeface="Roboto"/>
                          <a:cs typeface="Roboto"/>
                          <a:sym typeface="Roboto"/>
                        </a:rPr>
                        <a:t>Improvements (RS.IM):</a:t>
                      </a:r>
                      <a:endParaRPr sz="1200"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Organizational response activities are improved by incorporating lessons learned from current and previous detection/</a:t>
                      </a:r>
                      <a:br>
                        <a:rPr lang="en" sz="1200">
                          <a:latin typeface="Roboto"/>
                          <a:ea typeface="Roboto"/>
                          <a:cs typeface="Roboto"/>
                          <a:sym typeface="Roboto"/>
                        </a:rPr>
                      </a:br>
                      <a:r>
                        <a:rPr lang="en" sz="1200">
                          <a:latin typeface="Roboto"/>
                          <a:ea typeface="Roboto"/>
                          <a:cs typeface="Roboto"/>
                          <a:sym typeface="Roboto"/>
                        </a:rPr>
                        <a:t>response activities.</a:t>
                      </a:r>
                      <a:endParaRPr sz="1200">
                        <a:latin typeface="Roboto"/>
                        <a:ea typeface="Roboto"/>
                        <a:cs typeface="Roboto"/>
                        <a:sym typeface="Roboto"/>
                      </a:endParaRPr>
                    </a:p>
                  </a:txBody>
                  <a:tcPr marL="91425" marR="45700" marT="91425"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200" b="1">
                          <a:latin typeface="Roboto"/>
                          <a:ea typeface="Roboto"/>
                          <a:cs typeface="Roboto"/>
                          <a:sym typeface="Roboto"/>
                        </a:rPr>
                        <a:t>RS.IM-1</a:t>
                      </a:r>
                      <a:r>
                        <a:rPr lang="en" sz="1200">
                          <a:latin typeface="Roboto"/>
                          <a:ea typeface="Roboto"/>
                          <a:cs typeface="Roboto"/>
                          <a:sym typeface="Roboto"/>
                        </a:rPr>
                        <a:t>: Response plans incorporate lessons learned</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txBody>
                  <a:tcPr marL="91425" marR="91425" marT="91425"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000">
                          <a:latin typeface="Roboto"/>
                          <a:ea typeface="Roboto"/>
                          <a:cs typeface="Roboto"/>
                          <a:sym typeface="Roboto"/>
                        </a:rPr>
                        <a:t>COBIT 5 BAI01.13</a:t>
                      </a:r>
                      <a:endParaRPr sz="1000">
                        <a:latin typeface="Roboto"/>
                        <a:ea typeface="Roboto"/>
                        <a:cs typeface="Roboto"/>
                        <a:sym typeface="Roboto"/>
                      </a:endParaRPr>
                    </a:p>
                    <a:p>
                      <a:pPr marL="0" lvl="0" indent="0" algn="l" rtl="0">
                        <a:spcBef>
                          <a:spcPts val="400"/>
                        </a:spcBef>
                        <a:spcAft>
                          <a:spcPts val="0"/>
                        </a:spcAft>
                        <a:buClr>
                          <a:schemeClr val="dk1"/>
                        </a:buClr>
                        <a:buSzPts val="1100"/>
                        <a:buFont typeface="Arial"/>
                        <a:buNone/>
                      </a:pPr>
                      <a:r>
                        <a:rPr lang="en" sz="1000">
                          <a:latin typeface="Roboto"/>
                          <a:ea typeface="Roboto"/>
                          <a:cs typeface="Roboto"/>
                          <a:sym typeface="Roboto"/>
                        </a:rPr>
                        <a:t>ISA 62443-2-1:2009 4.3.4.5.10, 4.4.3.4 </a:t>
                      </a:r>
                      <a:endParaRPr sz="1000">
                        <a:latin typeface="Roboto"/>
                        <a:ea typeface="Roboto"/>
                        <a:cs typeface="Roboto"/>
                        <a:sym typeface="Roboto"/>
                      </a:endParaRPr>
                    </a:p>
                    <a:p>
                      <a:pPr marL="0" lvl="0" indent="0" algn="l" rtl="0">
                        <a:spcBef>
                          <a:spcPts val="400"/>
                        </a:spcBef>
                        <a:spcAft>
                          <a:spcPts val="0"/>
                        </a:spcAft>
                        <a:buClr>
                          <a:schemeClr val="dk1"/>
                        </a:buClr>
                        <a:buSzPts val="1100"/>
                        <a:buFont typeface="Arial"/>
                        <a:buNone/>
                      </a:pPr>
                      <a:r>
                        <a:rPr lang="en" sz="1000">
                          <a:latin typeface="Roboto"/>
                          <a:ea typeface="Roboto"/>
                          <a:cs typeface="Roboto"/>
                          <a:sym typeface="Roboto"/>
                        </a:rPr>
                        <a:t>ISO/IEC 27001:2013 A.16.1.6, Clause 10 </a:t>
                      </a:r>
                      <a:endParaRPr sz="1000">
                        <a:latin typeface="Roboto"/>
                        <a:ea typeface="Roboto"/>
                        <a:cs typeface="Roboto"/>
                        <a:sym typeface="Roboto"/>
                      </a:endParaRPr>
                    </a:p>
                    <a:p>
                      <a:pPr marL="0" lvl="0" indent="0" algn="l" rtl="0">
                        <a:spcBef>
                          <a:spcPts val="400"/>
                        </a:spcBef>
                        <a:spcAft>
                          <a:spcPts val="400"/>
                        </a:spcAft>
                        <a:buClr>
                          <a:schemeClr val="dk1"/>
                        </a:buClr>
                        <a:buSzPts val="1100"/>
                        <a:buFont typeface="Arial"/>
                        <a:buNone/>
                      </a:pPr>
                      <a:r>
                        <a:rPr lang="en" sz="1000">
                          <a:latin typeface="Roboto"/>
                          <a:ea typeface="Roboto"/>
                          <a:cs typeface="Roboto"/>
                          <a:sym typeface="Roboto"/>
                        </a:rPr>
                        <a:t>NIST SP 800-53 Rev. 4 CP-2, IR-4, IR-8</a:t>
                      </a:r>
                      <a:endParaRPr sz="1000">
                        <a:latin typeface="Roboto"/>
                        <a:ea typeface="Roboto"/>
                        <a:cs typeface="Roboto"/>
                        <a:sym typeface="Roboto"/>
                      </a:endParaRPr>
                    </a:p>
                  </a:txBody>
                  <a:tcPr marL="91425" marR="91425" marT="91425"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34725">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sz="1200" b="1">
                          <a:latin typeface="Roboto"/>
                          <a:ea typeface="Roboto"/>
                          <a:cs typeface="Roboto"/>
                          <a:sym typeface="Roboto"/>
                        </a:rPr>
                        <a:t>RS.IM-2</a:t>
                      </a:r>
                      <a:r>
                        <a:rPr lang="en" sz="1200">
                          <a:latin typeface="Roboto"/>
                          <a:ea typeface="Roboto"/>
                          <a:cs typeface="Roboto"/>
                          <a:sym typeface="Roboto"/>
                        </a:rPr>
                        <a:t>: Response strategies are updated</a:t>
                      </a:r>
                      <a:endParaRPr sz="1200">
                        <a:latin typeface="Roboto"/>
                        <a:ea typeface="Roboto"/>
                        <a:cs typeface="Roboto"/>
                        <a:sym typeface="Roboto"/>
                      </a:endParaRPr>
                    </a:p>
                  </a:txBody>
                  <a:tcPr marL="91425" marR="91425" marT="91425"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000">
                          <a:latin typeface="Roboto"/>
                          <a:ea typeface="Roboto"/>
                          <a:cs typeface="Roboto"/>
                          <a:sym typeface="Roboto"/>
                        </a:rPr>
                        <a:t>COBIT 5 BAI01.13, DSS04.08</a:t>
                      </a:r>
                      <a:endParaRPr sz="1000">
                        <a:latin typeface="Roboto"/>
                        <a:ea typeface="Roboto"/>
                        <a:cs typeface="Roboto"/>
                        <a:sym typeface="Roboto"/>
                      </a:endParaRPr>
                    </a:p>
                    <a:p>
                      <a:pPr marL="0" lvl="0" indent="0" algn="l" rtl="0">
                        <a:spcBef>
                          <a:spcPts val="400"/>
                        </a:spcBef>
                        <a:spcAft>
                          <a:spcPts val="0"/>
                        </a:spcAft>
                        <a:buClr>
                          <a:schemeClr val="dk1"/>
                        </a:buClr>
                        <a:buSzPts val="1100"/>
                        <a:buFont typeface="Arial"/>
                        <a:buNone/>
                      </a:pPr>
                      <a:r>
                        <a:rPr lang="en" sz="1000">
                          <a:latin typeface="Roboto"/>
                          <a:ea typeface="Roboto"/>
                          <a:cs typeface="Roboto"/>
                          <a:sym typeface="Roboto"/>
                        </a:rPr>
                        <a:t>ISO/IEC 27001:2013 A.16.1.6, Clause 10</a:t>
                      </a:r>
                      <a:endParaRPr sz="1000">
                        <a:latin typeface="Roboto"/>
                        <a:ea typeface="Roboto"/>
                        <a:cs typeface="Roboto"/>
                        <a:sym typeface="Roboto"/>
                      </a:endParaRPr>
                    </a:p>
                    <a:p>
                      <a:pPr marL="0" lvl="0" indent="0" algn="l" rtl="0">
                        <a:spcBef>
                          <a:spcPts val="400"/>
                        </a:spcBef>
                        <a:spcAft>
                          <a:spcPts val="400"/>
                        </a:spcAft>
                        <a:buClr>
                          <a:schemeClr val="dk1"/>
                        </a:buClr>
                        <a:buSzPts val="1100"/>
                        <a:buFont typeface="Arial"/>
                        <a:buNone/>
                      </a:pPr>
                      <a:r>
                        <a:rPr lang="en" sz="1000">
                          <a:latin typeface="Roboto"/>
                          <a:ea typeface="Roboto"/>
                          <a:cs typeface="Roboto"/>
                          <a:sym typeface="Roboto"/>
                        </a:rPr>
                        <a:t>NIST SP 800-53 Rev. 4 CP-2, IR-4, IR-8</a:t>
                      </a:r>
                      <a:endParaRPr sz="1000">
                        <a:latin typeface="Roboto"/>
                        <a:ea typeface="Roboto"/>
                        <a:cs typeface="Roboto"/>
                        <a:sym typeface="Roboto"/>
                      </a:endParaRPr>
                    </a:p>
                  </a:txBody>
                  <a:tcPr marL="91425" marR="91425" marT="91425" marB="0">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cxnSp>
        <p:nvCxnSpPr>
          <p:cNvPr id="2491" name="Google Shape;2491;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44"/>
          <p:cNvSpPr/>
          <p:nvPr/>
        </p:nvSpPr>
        <p:spPr>
          <a:xfrm>
            <a:off x="0" y="0"/>
            <a:ext cx="9144000" cy="1894800"/>
          </a:xfrm>
          <a:prstGeom prst="rect">
            <a:avLst/>
          </a:prstGeom>
          <a:gradFill>
            <a:gsLst>
              <a:gs pos="0">
                <a:srgbClr val="8EB021"/>
              </a:gs>
              <a:gs pos="36000">
                <a:srgbClr val="C7D89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44"/>
          <p:cNvSpPr txBox="1">
            <a:spLocks noGrp="1"/>
          </p:cNvSpPr>
          <p:nvPr>
            <p:ph type="subTitle" idx="1"/>
          </p:nvPr>
        </p:nvSpPr>
        <p:spPr>
          <a:xfrm>
            <a:off x="0" y="653900"/>
            <a:ext cx="4468200" cy="1240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the next activity, you will play </a:t>
            </a:r>
            <a:br>
              <a:rPr lang="en"/>
            </a:br>
            <a:r>
              <a:rPr lang="en"/>
              <a:t>the role of a security consultant for a new online auction company, E-Auctions.com.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98" name="Google Shape;2498;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pic>
        <p:nvPicPr>
          <p:cNvPr id="2499" name="Google Shape;2499;p144"/>
          <p:cNvPicPr preferRelativeResize="0"/>
          <p:nvPr/>
        </p:nvPicPr>
        <p:blipFill>
          <a:blip r:embed="rId3">
            <a:alphaModFix/>
          </a:blip>
          <a:stretch>
            <a:fillRect/>
          </a:stretch>
        </p:blipFill>
        <p:spPr>
          <a:xfrm>
            <a:off x="4468225" y="951800"/>
            <a:ext cx="4401450" cy="3796149"/>
          </a:xfrm>
          <a:prstGeom prst="rect">
            <a:avLst/>
          </a:prstGeom>
          <a:noFill/>
          <a:ln>
            <a:noFill/>
          </a:ln>
        </p:spPr>
      </p:pic>
      <p:sp>
        <p:nvSpPr>
          <p:cNvPr id="2500" name="Google Shape;2500;p144"/>
          <p:cNvSpPr/>
          <p:nvPr/>
        </p:nvSpPr>
        <p:spPr>
          <a:xfrm>
            <a:off x="453500" y="2161100"/>
            <a:ext cx="400800" cy="226800"/>
          </a:xfrm>
          <a:prstGeom prst="roundRect">
            <a:avLst>
              <a:gd name="adj" fmla="val 50000"/>
            </a:avLst>
          </a:prstGeom>
          <a:solidFill>
            <a:srgbClr val="8EB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44"/>
          <p:cNvSpPr txBox="1">
            <a:spLocks noGrp="1"/>
          </p:cNvSpPr>
          <p:nvPr>
            <p:ph type="subTitle" idx="1"/>
          </p:nvPr>
        </p:nvSpPr>
        <p:spPr>
          <a:xfrm>
            <a:off x="1018600" y="2133450"/>
            <a:ext cx="3081900" cy="694800"/>
          </a:xfrm>
          <a:prstGeom prst="rect">
            <a:avLst/>
          </a:prstGeom>
        </p:spPr>
        <p:txBody>
          <a:bodyPr spcFirstLastPara="1" wrap="square" lIns="0" tIns="0" rIns="91425" bIns="91425" anchor="t" anchorCtr="0">
            <a:noAutofit/>
          </a:bodyPr>
          <a:lstStyle/>
          <a:p>
            <a:pPr marL="0" lvl="0" indent="0" algn="l" rtl="0">
              <a:spcBef>
                <a:spcPts val="0"/>
              </a:spcBef>
              <a:spcAft>
                <a:spcPts val="0"/>
              </a:spcAft>
              <a:buClr>
                <a:schemeClr val="dk1"/>
              </a:buClr>
              <a:buSzPts val="1100"/>
              <a:buFont typeface="Arial"/>
              <a:buNone/>
            </a:pPr>
            <a:r>
              <a:rPr lang="en" sz="1300"/>
              <a:t>You are tasked with determining E-Auctions.com’s security posture before they launch their business.</a:t>
            </a:r>
            <a:endParaRPr sz="1300"/>
          </a:p>
        </p:txBody>
      </p:sp>
      <p:sp>
        <p:nvSpPr>
          <p:cNvPr id="2502" name="Google Shape;2502;p144"/>
          <p:cNvSpPr/>
          <p:nvPr/>
        </p:nvSpPr>
        <p:spPr>
          <a:xfrm>
            <a:off x="453500" y="3042900"/>
            <a:ext cx="400800" cy="226800"/>
          </a:xfrm>
          <a:prstGeom prst="roundRect">
            <a:avLst>
              <a:gd name="adj" fmla="val 50000"/>
            </a:avLst>
          </a:prstGeom>
          <a:solidFill>
            <a:srgbClr val="8EB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44"/>
          <p:cNvSpPr txBox="1">
            <a:spLocks noGrp="1"/>
          </p:cNvSpPr>
          <p:nvPr>
            <p:ph type="subTitle" idx="1"/>
          </p:nvPr>
        </p:nvSpPr>
        <p:spPr>
          <a:xfrm>
            <a:off x="1018600" y="3015250"/>
            <a:ext cx="3202800" cy="694800"/>
          </a:xfrm>
          <a:prstGeom prst="rect">
            <a:avLst/>
          </a:prstGeom>
        </p:spPr>
        <p:txBody>
          <a:bodyPr spcFirstLastPara="1" wrap="square" lIns="0" tIns="0" rIns="91425" bIns="91425" anchor="t" anchorCtr="0">
            <a:noAutofit/>
          </a:bodyPr>
          <a:lstStyle/>
          <a:p>
            <a:pPr marL="0" lvl="0" indent="0" algn="l" rtl="0">
              <a:spcBef>
                <a:spcPts val="0"/>
              </a:spcBef>
              <a:spcAft>
                <a:spcPts val="0"/>
              </a:spcAft>
              <a:buClr>
                <a:schemeClr val="dk1"/>
              </a:buClr>
              <a:buSzPts val="1100"/>
              <a:buFont typeface="Arial"/>
              <a:buNone/>
            </a:pPr>
            <a:r>
              <a:rPr lang="en" sz="1300"/>
              <a:t>You'll accomplish this by conducting an interview with the CEO of E-Auctions.com. </a:t>
            </a:r>
            <a:r>
              <a:rPr lang="en" sz="1300" b="1"/>
              <a:t>Your instructor will play the role of CEO.</a:t>
            </a:r>
            <a:endParaRPr sz="1300" b="1"/>
          </a:p>
        </p:txBody>
      </p:sp>
      <p:sp>
        <p:nvSpPr>
          <p:cNvPr id="2504" name="Google Shape;2504;p144"/>
          <p:cNvSpPr/>
          <p:nvPr/>
        </p:nvSpPr>
        <p:spPr>
          <a:xfrm>
            <a:off x="453500" y="3924700"/>
            <a:ext cx="400800" cy="226800"/>
          </a:xfrm>
          <a:prstGeom prst="roundRect">
            <a:avLst>
              <a:gd name="adj" fmla="val 50000"/>
            </a:avLst>
          </a:prstGeom>
          <a:solidFill>
            <a:srgbClr val="8EB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44"/>
          <p:cNvSpPr txBox="1">
            <a:spLocks noGrp="1"/>
          </p:cNvSpPr>
          <p:nvPr>
            <p:ph type="subTitle" idx="1"/>
          </p:nvPr>
        </p:nvSpPr>
        <p:spPr>
          <a:xfrm>
            <a:off x="1018600" y="3897050"/>
            <a:ext cx="3491700" cy="694800"/>
          </a:xfrm>
          <a:prstGeom prst="rect">
            <a:avLst/>
          </a:prstGeom>
        </p:spPr>
        <p:txBody>
          <a:bodyPr spcFirstLastPara="1" wrap="square" lIns="0" tIns="0" rIns="91425" bIns="91425" anchor="t" anchorCtr="0">
            <a:noAutofit/>
          </a:bodyPr>
          <a:lstStyle/>
          <a:p>
            <a:pPr marL="0" lvl="0" indent="0" algn="l" rtl="0">
              <a:spcBef>
                <a:spcPts val="0"/>
              </a:spcBef>
              <a:spcAft>
                <a:spcPts val="0"/>
              </a:spcAft>
              <a:buClr>
                <a:schemeClr val="dk1"/>
              </a:buClr>
              <a:buSzPts val="1100"/>
              <a:buFont typeface="Arial"/>
              <a:buNone/>
            </a:pPr>
            <a:r>
              <a:rPr lang="en" sz="1300"/>
              <a:t>As a class, you will each develop one </a:t>
            </a:r>
            <a:br>
              <a:rPr lang="en" sz="1300"/>
            </a:br>
            <a:r>
              <a:rPr lang="en" sz="1300"/>
              <a:t>question </a:t>
            </a:r>
            <a:r>
              <a:rPr lang="en" sz="1300">
                <a:solidFill>
                  <a:schemeClr val="dk1"/>
                </a:solidFill>
              </a:rPr>
              <a:t>about E-Auctions.com's security posture </a:t>
            </a:r>
            <a:r>
              <a:rPr lang="en" sz="1300"/>
              <a:t>and take turns interviewing the CEO.</a:t>
            </a:r>
            <a:endParaRPr sz="1300"/>
          </a:p>
        </p:txBody>
      </p:sp>
      <p:cxnSp>
        <p:nvCxnSpPr>
          <p:cNvPr id="2506" name="Google Shape;2506;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07" name="Google Shape;2507;p144"/>
          <p:cNvSpPr txBox="1">
            <a:spLocks noGrp="1"/>
          </p:cNvSpPr>
          <p:nvPr>
            <p:ph type="title"/>
          </p:nvPr>
        </p:nvSpPr>
        <p:spPr>
          <a:xfrm>
            <a:off x="175" y="1025"/>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Setup for Next Activity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11"/>
        <p:cNvGrpSpPr/>
        <p:nvPr/>
      </p:nvGrpSpPr>
      <p:grpSpPr>
        <a:xfrm>
          <a:off x="0" y="0"/>
          <a:ext cx="0" cy="0"/>
          <a:chOff x="0" y="0"/>
          <a:chExt cx="0" cy="0"/>
        </a:xfrm>
      </p:grpSpPr>
      <p:sp>
        <p:nvSpPr>
          <p:cNvPr id="2512" name="Google Shape;2512;p145"/>
          <p:cNvSpPr/>
          <p:nvPr/>
        </p:nvSpPr>
        <p:spPr>
          <a:xfrm>
            <a:off x="0" y="1025"/>
            <a:ext cx="9144000" cy="1869300"/>
          </a:xfrm>
          <a:prstGeom prst="rect">
            <a:avLst/>
          </a:prstGeom>
          <a:gradFill>
            <a:gsLst>
              <a:gs pos="0">
                <a:srgbClr val="8EB021"/>
              </a:gs>
              <a:gs pos="36000">
                <a:srgbClr val="C7D89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45"/>
          <p:cNvSpPr txBox="1">
            <a:spLocks noGrp="1"/>
          </p:cNvSpPr>
          <p:nvPr>
            <p:ph type="title"/>
          </p:nvPr>
        </p:nvSpPr>
        <p:spPr>
          <a:xfrm>
            <a:off x="175" y="1025"/>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Setup for Next Activity</a:t>
            </a:r>
            <a:endParaRPr/>
          </a:p>
        </p:txBody>
      </p:sp>
      <p:sp>
        <p:nvSpPr>
          <p:cNvPr id="2514" name="Google Shape;2514;p145"/>
          <p:cNvSpPr txBox="1">
            <a:spLocks noGrp="1"/>
          </p:cNvSpPr>
          <p:nvPr>
            <p:ph type="subTitle" idx="1"/>
          </p:nvPr>
        </p:nvSpPr>
        <p:spPr>
          <a:xfrm>
            <a:off x="0" y="65390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will be assigned a number between 1 and 22.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515" name="Google Shape;2515;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2516" name="Google Shape;2516;p145"/>
          <p:cNvSpPr txBox="1">
            <a:spLocks noGrp="1"/>
          </p:cNvSpPr>
          <p:nvPr>
            <p:ph type="body" idx="3"/>
          </p:nvPr>
        </p:nvSpPr>
        <p:spPr>
          <a:xfrm>
            <a:off x="175" y="1137875"/>
            <a:ext cx="8869500" cy="9867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Clr>
                <a:srgbClr val="8EB021"/>
              </a:buClr>
              <a:buSzPts val="1400"/>
              <a:buChar char="●"/>
            </a:pPr>
            <a:r>
              <a:rPr lang="en"/>
              <a:t>This number will correspond to a NIST category.</a:t>
            </a:r>
            <a:endParaRPr/>
          </a:p>
          <a:p>
            <a:pPr marL="320040" lvl="0" indent="-180340" algn="l" rtl="0">
              <a:spcBef>
                <a:spcPts val="600"/>
              </a:spcBef>
              <a:spcAft>
                <a:spcPts val="0"/>
              </a:spcAft>
              <a:buClr>
                <a:srgbClr val="8EB021"/>
              </a:buClr>
              <a:buSzPts val="1400"/>
              <a:buChar char="●"/>
            </a:pPr>
            <a:r>
              <a:rPr lang="en"/>
              <a:t>You will develop a question relevant to the NIST category you are assigned.</a:t>
            </a:r>
            <a:endParaRPr/>
          </a:p>
          <a:p>
            <a:pPr marL="320040" lvl="0" indent="-180340" algn="l" rtl="0">
              <a:spcBef>
                <a:spcPts val="600"/>
              </a:spcBef>
              <a:spcAft>
                <a:spcPts val="600"/>
              </a:spcAft>
              <a:buClr>
                <a:srgbClr val="8EB021"/>
              </a:buClr>
              <a:buSzPts val="1400"/>
              <a:buChar char="●"/>
            </a:pPr>
            <a:r>
              <a:rPr lang="en"/>
              <a:t>NIST documentation is provided so you can learn about your category and subcategories.</a:t>
            </a:r>
            <a:endParaRPr/>
          </a:p>
        </p:txBody>
      </p:sp>
      <p:cxnSp>
        <p:nvCxnSpPr>
          <p:cNvPr id="2517" name="Google Shape;2517;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graphicFrame>
        <p:nvGraphicFramePr>
          <p:cNvPr id="2518" name="Google Shape;2518;p145"/>
          <p:cNvGraphicFramePr/>
          <p:nvPr/>
        </p:nvGraphicFramePr>
        <p:xfrm>
          <a:off x="274375" y="2214250"/>
          <a:ext cx="4215725" cy="2489850"/>
        </p:xfrm>
        <a:graphic>
          <a:graphicData uri="http://schemas.openxmlformats.org/drawingml/2006/table">
            <a:tbl>
              <a:tblPr>
                <a:noFill/>
                <a:tableStyleId>{8300072B-E49A-48E1-BB66-1D29532ED6C8}</a:tableStyleId>
              </a:tblPr>
              <a:tblGrid>
                <a:gridCol w="407800">
                  <a:extLst>
                    <a:ext uri="{9D8B030D-6E8A-4147-A177-3AD203B41FA5}">
                      <a16:colId xmlns:a16="http://schemas.microsoft.com/office/drawing/2014/main" val="20000"/>
                    </a:ext>
                  </a:extLst>
                </a:gridCol>
                <a:gridCol w="3807925">
                  <a:extLst>
                    <a:ext uri="{9D8B030D-6E8A-4147-A177-3AD203B41FA5}">
                      <a16:colId xmlns:a16="http://schemas.microsoft.com/office/drawing/2014/main" val="20001"/>
                    </a:ext>
                  </a:extLst>
                </a:gridCol>
              </a:tblGrid>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Asset Management (ID.AM)</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2</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Business Environment (ID.BE)</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3</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Governance (ID.GV)</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4</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Risk Assessment (ID.RA)</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5</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Risk Management Strategy (ID.RM)</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6</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Access Control (PR.AC)</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7</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Awareness and Training (PR.AT)</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8</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Data Security (PR.DS)</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7"/>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9</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Information Protection Processes and Procedures (PR.IP)</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8"/>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10</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Maintenance (PR.MA)</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9"/>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11</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latin typeface="Roboto"/>
                          <a:ea typeface="Roboto"/>
                          <a:cs typeface="Roboto"/>
                          <a:sym typeface="Roboto"/>
                        </a:rPr>
                        <a:t>Protective Technology (PR.PT)</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graphicFrame>
        <p:nvGraphicFramePr>
          <p:cNvPr id="2519" name="Google Shape;2519;p145"/>
          <p:cNvGraphicFramePr/>
          <p:nvPr/>
        </p:nvGraphicFramePr>
        <p:xfrm>
          <a:off x="4687325" y="2214250"/>
          <a:ext cx="4215725" cy="2489850"/>
        </p:xfrm>
        <a:graphic>
          <a:graphicData uri="http://schemas.openxmlformats.org/drawingml/2006/table">
            <a:tbl>
              <a:tblPr>
                <a:noFill/>
                <a:tableStyleId>{8300072B-E49A-48E1-BB66-1D29532ED6C8}</a:tableStyleId>
              </a:tblPr>
              <a:tblGrid>
                <a:gridCol w="407800">
                  <a:extLst>
                    <a:ext uri="{9D8B030D-6E8A-4147-A177-3AD203B41FA5}">
                      <a16:colId xmlns:a16="http://schemas.microsoft.com/office/drawing/2014/main" val="20000"/>
                    </a:ext>
                  </a:extLst>
                </a:gridCol>
                <a:gridCol w="3807925">
                  <a:extLst>
                    <a:ext uri="{9D8B030D-6E8A-4147-A177-3AD203B41FA5}">
                      <a16:colId xmlns:a16="http://schemas.microsoft.com/office/drawing/2014/main" val="20001"/>
                    </a:ext>
                  </a:extLst>
                </a:gridCol>
              </a:tblGrid>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12</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Anomalies and Events (DE.AE)</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13</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Security Continuous Monitoring (DE.CM)</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14</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Detection Processes (DE.DP)</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15</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Response Planning (RS.RP)</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16</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Communications (RS.CO)</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17</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Analysis (RS.AN)</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18</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Mitigation (RS.MI)</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19</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Improvements (RS.IM)</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7"/>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20</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Recovery Planning (RC.RP)</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8"/>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21</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Improvements (RC.IM)</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09"/>
                  </a:ext>
                </a:extLst>
              </a:tr>
              <a:tr h="22635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22</a:t>
                      </a:r>
                      <a:endParaRPr sz="1200">
                        <a:solidFill>
                          <a:srgbClr val="FFFFFF"/>
                        </a:solidFill>
                        <a:latin typeface="Roboto Medium"/>
                        <a:ea typeface="Roboto Medium"/>
                        <a:cs typeface="Roboto Medium"/>
                        <a:sym typeface="Roboto Medium"/>
                      </a:endParaRPr>
                    </a:p>
                  </a:txBody>
                  <a:tcPr marL="0"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5165A2"/>
                    </a:solidFill>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Communications (RC.CO)</a:t>
                      </a:r>
                      <a:endParaRPr sz="1100">
                        <a:latin typeface="Roboto"/>
                        <a:ea typeface="Roboto"/>
                        <a:cs typeface="Roboto"/>
                        <a:sym typeface="Roboto"/>
                      </a:endParaRPr>
                    </a:p>
                  </a:txBody>
                  <a:tcPr marL="91425" marR="0" marT="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D9EAD3"/>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p1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0:10</a:t>
            </a:r>
            <a:endParaRPr/>
          </a:p>
        </p:txBody>
      </p:sp>
      <p:sp>
        <p:nvSpPr>
          <p:cNvPr id="2525" name="Google Shape;2525;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526" name="Google Shape;2526;p146"/>
          <p:cNvSpPr txBox="1">
            <a:spLocks noGrp="1"/>
          </p:cNvSpPr>
          <p:nvPr>
            <p:ph type="title" idx="2"/>
          </p:nvPr>
        </p:nvSpPr>
        <p:spPr>
          <a:xfrm>
            <a:off x="273900" y="1042875"/>
            <a:ext cx="8112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 </a:t>
            </a:r>
            <a:r>
              <a:rPr lang="en">
                <a:latin typeface="Roboto Light"/>
                <a:ea typeface="Roboto Light"/>
                <a:cs typeface="Roboto Light"/>
                <a:sym typeface="Roboto Light"/>
              </a:rPr>
              <a:t>CEO Interviews</a:t>
            </a:r>
            <a:endParaRPr/>
          </a:p>
          <a:p>
            <a:pPr marL="0" lvl="0" indent="0" algn="l" rtl="0">
              <a:lnSpc>
                <a:spcPct val="115000"/>
              </a:lnSpc>
              <a:spcBef>
                <a:spcPts val="800"/>
              </a:spcBef>
              <a:spcAft>
                <a:spcPts val="0"/>
              </a:spcAft>
              <a:buNone/>
            </a:pPr>
            <a:r>
              <a:rPr lang="en" sz="1800">
                <a:latin typeface="Roboto Light"/>
                <a:ea typeface="Roboto Light"/>
                <a:cs typeface="Roboto Light"/>
                <a:sym typeface="Roboto Light"/>
              </a:rPr>
              <a:t>In this activity, you will formulate a question and pose it to the CEO of E-Auctions.com.</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532" name="Google Shape;2532;p147"/>
          <p:cNvSpPr txBox="1">
            <a:spLocks noGrp="1"/>
          </p:cNvSpPr>
          <p:nvPr>
            <p:ph type="title"/>
          </p:nvPr>
        </p:nvSpPr>
        <p:spPr>
          <a:xfrm>
            <a:off x="3449171" y="4387000"/>
            <a:ext cx="5694829"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dirty="0">
                <a:latin typeface="Roboto Light"/>
                <a:ea typeface="Roboto Light"/>
                <a:cs typeface="Roboto Light"/>
                <a:sym typeface="Roboto Light"/>
              </a:rPr>
              <a:t>   Take turns asking your questions.</a:t>
            </a:r>
            <a:endParaRPr dirty="0">
              <a:latin typeface="Roboto Light"/>
              <a:ea typeface="Roboto Light"/>
              <a:cs typeface="Roboto Light"/>
              <a:sym typeface="Roboto Light"/>
            </a:endParaRPr>
          </a:p>
        </p:txBody>
      </p:sp>
      <p:sp>
        <p:nvSpPr>
          <p:cNvPr id="2533" name="Google Shape;2533;p147"/>
          <p:cNvSpPr txBox="1"/>
          <p:nvPr/>
        </p:nvSpPr>
        <p:spPr>
          <a:xfrm>
            <a:off x="4272847" y="4033388"/>
            <a:ext cx="4031100" cy="407400"/>
          </a:xfrm>
          <a:prstGeom prst="rect">
            <a:avLst/>
          </a:prstGeom>
          <a:solidFill>
            <a:srgbClr val="000000"/>
          </a:solid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dirty="0">
                <a:solidFill>
                  <a:srgbClr val="FFFFFF"/>
                </a:solidFill>
                <a:latin typeface="Roboto"/>
                <a:ea typeface="Roboto"/>
                <a:cs typeface="Roboto"/>
                <a:sym typeface="Roboto"/>
              </a:rPr>
              <a:t>Everyone Do : CEO Interview</a:t>
            </a:r>
            <a:endParaRPr sz="1800" dirty="0">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pic>
        <p:nvPicPr>
          <p:cNvPr id="2538" name="Google Shape;2538;p148"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386400"/>
            <a:ext cx="2032000" cy="1524000"/>
          </a:xfrm>
          <a:prstGeom prst="rect">
            <a:avLst/>
          </a:prstGeom>
          <a:noFill/>
          <a:ln>
            <a:noFill/>
          </a:ln>
        </p:spPr>
      </p:pic>
      <p:sp>
        <p:nvSpPr>
          <p:cNvPr id="2539" name="Google Shape;2539;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4" name="Google Shape;2544;p149"/>
          <p:cNvSpPr txBox="1">
            <a:spLocks noGrp="1"/>
          </p:cNvSpPr>
          <p:nvPr>
            <p:ph type="title"/>
          </p:nvPr>
        </p:nvSpPr>
        <p:spPr>
          <a:xfrm>
            <a:off x="274350" y="1432425"/>
            <a:ext cx="8595300" cy="22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Continuity Planning and Disaster Recovery (BCP/DR)</a:t>
            </a:r>
            <a:endParaRPr/>
          </a:p>
        </p:txBody>
      </p:sp>
      <p:sp>
        <p:nvSpPr>
          <p:cNvPr id="2545" name="Google Shape;2545;p1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2546" name="Google Shape;2546;p14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50"/>
        <p:cNvGrpSpPr/>
        <p:nvPr/>
      </p:nvGrpSpPr>
      <p:grpSpPr>
        <a:xfrm>
          <a:off x="0" y="0"/>
          <a:ext cx="0" cy="0"/>
          <a:chOff x="0" y="0"/>
          <a:chExt cx="0" cy="0"/>
        </a:xfrm>
      </p:grpSpPr>
      <p:sp>
        <p:nvSpPr>
          <p:cNvPr id="2551" name="Google Shape;2551;p150"/>
          <p:cNvSpPr/>
          <p:nvPr/>
        </p:nvSpPr>
        <p:spPr>
          <a:xfrm>
            <a:off x="0" y="-1160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2" name="Google Shape;2552;p150"/>
          <p:cNvPicPr preferRelativeResize="0"/>
          <p:nvPr/>
        </p:nvPicPr>
        <p:blipFill rotWithShape="1">
          <a:blip r:embed="rId3">
            <a:alphaModFix/>
          </a:blip>
          <a:srcRect l="2536" t="5181" r="32257" b="1786"/>
          <a:stretch/>
        </p:blipFill>
        <p:spPr>
          <a:xfrm>
            <a:off x="2734950" y="13"/>
            <a:ext cx="6409044" cy="5143473"/>
          </a:xfrm>
          <a:prstGeom prst="rect">
            <a:avLst/>
          </a:prstGeom>
          <a:noFill/>
          <a:ln>
            <a:noFill/>
          </a:ln>
        </p:spPr>
      </p:pic>
      <p:sp>
        <p:nvSpPr>
          <p:cNvPr id="2553" name="Google Shape;2553;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
        <p:nvSpPr>
          <p:cNvPr id="2554" name="Google Shape;2554;p1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55" name="Google Shape;2555;p150"/>
          <p:cNvSpPr txBox="1">
            <a:spLocks noGrp="1"/>
          </p:cNvSpPr>
          <p:nvPr>
            <p:ph type="subTitle" idx="1"/>
          </p:nvPr>
        </p:nvSpPr>
        <p:spPr>
          <a:xfrm>
            <a:off x="412950" y="801250"/>
            <a:ext cx="2322000" cy="4342200"/>
          </a:xfrm>
          <a:prstGeom prst="rect">
            <a:avLst/>
          </a:prstGeom>
          <a:solidFill>
            <a:srgbClr val="FFD966"/>
          </a:solidFill>
        </p:spPr>
        <p:txBody>
          <a:bodyPr spcFirstLastPara="1" wrap="square" lIns="182875" tIns="228600" rIns="182875" bIns="0" anchor="t" anchorCtr="0">
            <a:noAutofit/>
          </a:bodyPr>
          <a:lstStyle/>
          <a:p>
            <a:pPr marL="0" lvl="0" indent="0" algn="l" rtl="0">
              <a:spcBef>
                <a:spcPts val="0"/>
              </a:spcBef>
              <a:spcAft>
                <a:spcPts val="0"/>
              </a:spcAft>
              <a:buNone/>
            </a:pPr>
            <a:r>
              <a:rPr lang="en" sz="1600"/>
              <a:t>All of the machinery of governance and compliance can’t guarantee that an organization will not experience a breach. </a:t>
            </a:r>
            <a:endParaRPr sz="1600"/>
          </a:p>
          <a:p>
            <a:pPr marL="0" lvl="0" indent="0" algn="l" rtl="0">
              <a:spcBef>
                <a:spcPts val="1000"/>
              </a:spcBef>
              <a:spcAft>
                <a:spcPts val="1000"/>
              </a:spcAft>
              <a:buNone/>
            </a:pPr>
            <a:r>
              <a:rPr lang="en" sz="1600" b="1"/>
              <a:t>Businesses must still have contingency plans to prepare for the worst.</a:t>
            </a:r>
            <a:endParaRPr sz="1600"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pic>
        <p:nvPicPr>
          <p:cNvPr id="2560" name="Google Shape;2560;p151"/>
          <p:cNvPicPr preferRelativeResize="0"/>
          <p:nvPr/>
        </p:nvPicPr>
        <p:blipFill rotWithShape="1">
          <a:blip r:embed="rId3">
            <a:alphaModFix/>
          </a:blip>
          <a:srcRect t="8875" r="15504"/>
          <a:stretch/>
        </p:blipFill>
        <p:spPr>
          <a:xfrm>
            <a:off x="3934025" y="888375"/>
            <a:ext cx="5209974" cy="3746000"/>
          </a:xfrm>
          <a:prstGeom prst="rect">
            <a:avLst/>
          </a:prstGeom>
          <a:noFill/>
          <a:ln>
            <a:noFill/>
          </a:ln>
        </p:spPr>
      </p:pic>
      <p:sp>
        <p:nvSpPr>
          <p:cNvPr id="2561" name="Google Shape;2561;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Contingency Planning for Business Continuity</a:t>
            </a:r>
            <a:endParaRPr/>
          </a:p>
        </p:txBody>
      </p:sp>
      <p:sp>
        <p:nvSpPr>
          <p:cNvPr id="2562" name="Google Shape;2562;p1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breach can have one of two results: </a:t>
            </a:r>
            <a:endParaRPr/>
          </a:p>
        </p:txBody>
      </p:sp>
      <p:sp>
        <p:nvSpPr>
          <p:cNvPr id="2563" name="Google Shape;2563;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564" name="Google Shape;2564;p151"/>
          <p:cNvSpPr txBox="1">
            <a:spLocks noGrp="1"/>
          </p:cNvSpPr>
          <p:nvPr>
            <p:ph type="body" idx="3"/>
          </p:nvPr>
        </p:nvSpPr>
        <p:spPr>
          <a:xfrm>
            <a:off x="175" y="1284250"/>
            <a:ext cx="5699400" cy="3407400"/>
          </a:xfrm>
          <a:prstGeom prst="rect">
            <a:avLst/>
          </a:prstGeom>
        </p:spPr>
        <p:txBody>
          <a:bodyPr spcFirstLastPara="1" wrap="square" lIns="457200" tIns="0" rIns="457200" bIns="914400" anchor="t" anchorCtr="0">
            <a:noAutofit/>
          </a:bodyPr>
          <a:lstStyle/>
          <a:p>
            <a:pPr marL="457200" lvl="0" indent="0" algn="l" rtl="0">
              <a:lnSpc>
                <a:spcPct val="114000"/>
              </a:lnSpc>
              <a:spcBef>
                <a:spcPts val="0"/>
              </a:spcBef>
              <a:spcAft>
                <a:spcPts val="0"/>
              </a:spcAft>
              <a:buNone/>
            </a:pPr>
            <a:r>
              <a:rPr lang="en" sz="1800" b="1">
                <a:solidFill>
                  <a:srgbClr val="24292E"/>
                </a:solidFill>
              </a:rPr>
              <a:t>Mild / moderate breach</a:t>
            </a:r>
            <a:r>
              <a:rPr lang="en" sz="1800">
                <a:solidFill>
                  <a:srgbClr val="24292E"/>
                </a:solidFill>
              </a:rPr>
              <a:t>: </a:t>
            </a:r>
            <a:br>
              <a:rPr lang="en" sz="1800">
                <a:solidFill>
                  <a:srgbClr val="24292E"/>
                </a:solidFill>
              </a:rPr>
            </a:br>
            <a:r>
              <a:rPr lang="en" sz="1600">
                <a:solidFill>
                  <a:srgbClr val="24292E"/>
                </a:solidFill>
              </a:rPr>
              <a:t>The business has been impacted, but can still handle day-to-day operations at greater cost.</a:t>
            </a:r>
            <a:endParaRPr sz="1600">
              <a:solidFill>
                <a:srgbClr val="24292E"/>
              </a:solidFill>
            </a:endParaRPr>
          </a:p>
          <a:p>
            <a:pPr marL="457200" lvl="0" indent="0" algn="l" rtl="0">
              <a:lnSpc>
                <a:spcPct val="115000"/>
              </a:lnSpc>
              <a:spcBef>
                <a:spcPts val="1800"/>
              </a:spcBef>
              <a:spcAft>
                <a:spcPts val="0"/>
              </a:spcAft>
              <a:buNone/>
            </a:pPr>
            <a:r>
              <a:rPr lang="en" sz="1800" b="1">
                <a:solidFill>
                  <a:srgbClr val="24292E"/>
                </a:solidFill>
              </a:rPr>
              <a:t>Serious / catastrophic breach</a:t>
            </a:r>
            <a:r>
              <a:rPr lang="en" sz="1800">
                <a:solidFill>
                  <a:srgbClr val="24292E"/>
                </a:solidFill>
              </a:rPr>
              <a:t>: </a:t>
            </a:r>
            <a:br>
              <a:rPr lang="en" sz="1800">
                <a:solidFill>
                  <a:srgbClr val="24292E"/>
                </a:solidFill>
              </a:rPr>
            </a:br>
            <a:r>
              <a:rPr lang="en" sz="1600">
                <a:solidFill>
                  <a:srgbClr val="24292E"/>
                </a:solidFill>
              </a:rPr>
              <a:t>The business has been impacted so severely that it cannot operate. </a:t>
            </a:r>
            <a:endParaRPr sz="1600">
              <a:solidFill>
                <a:srgbClr val="24292E"/>
              </a:solidFill>
            </a:endParaRPr>
          </a:p>
          <a:p>
            <a:pPr marL="457200" lvl="0" indent="0" algn="l" rtl="0">
              <a:lnSpc>
                <a:spcPct val="115000"/>
              </a:lnSpc>
              <a:spcBef>
                <a:spcPts val="1000"/>
              </a:spcBef>
              <a:spcAft>
                <a:spcPts val="0"/>
              </a:spcAft>
              <a:buNone/>
            </a:pPr>
            <a:r>
              <a:rPr lang="en" sz="1600">
                <a:solidFill>
                  <a:srgbClr val="24292E"/>
                </a:solidFill>
              </a:rPr>
              <a:t>Instead, they must use their resources to </a:t>
            </a:r>
            <a:r>
              <a:rPr lang="en" sz="1600" i="1">
                <a:solidFill>
                  <a:srgbClr val="24292E"/>
                </a:solidFill>
              </a:rPr>
              <a:t>contain</a:t>
            </a:r>
            <a:r>
              <a:rPr lang="en" sz="1600">
                <a:solidFill>
                  <a:srgbClr val="24292E"/>
                </a:solidFill>
              </a:rPr>
              <a:t> the incident, </a:t>
            </a:r>
            <a:r>
              <a:rPr lang="en" sz="1600" i="1">
                <a:solidFill>
                  <a:srgbClr val="24292E"/>
                </a:solidFill>
              </a:rPr>
              <a:t>recover</a:t>
            </a:r>
            <a:r>
              <a:rPr lang="en" sz="1600">
                <a:solidFill>
                  <a:srgbClr val="24292E"/>
                </a:solidFill>
              </a:rPr>
              <a:t> from the disaster, and eventually </a:t>
            </a:r>
            <a:r>
              <a:rPr lang="en" sz="1600" i="1">
                <a:solidFill>
                  <a:srgbClr val="24292E"/>
                </a:solidFill>
              </a:rPr>
              <a:t>return</a:t>
            </a:r>
            <a:r>
              <a:rPr lang="en" sz="1600">
                <a:solidFill>
                  <a:srgbClr val="24292E"/>
                </a:solidFill>
              </a:rPr>
              <a:t> to operations.</a:t>
            </a:r>
            <a:endParaRPr sz="1600">
              <a:solidFill>
                <a:srgbClr val="24292E"/>
              </a:solidFill>
            </a:endParaRPr>
          </a:p>
          <a:p>
            <a:pPr marL="0" lvl="0" indent="0" algn="l" rtl="0">
              <a:spcBef>
                <a:spcPts val="1000"/>
              </a:spcBef>
              <a:spcAft>
                <a:spcPts val="800"/>
              </a:spcAft>
              <a:buNone/>
            </a:pPr>
            <a:endParaRPr/>
          </a:p>
        </p:txBody>
      </p:sp>
      <p:pic>
        <p:nvPicPr>
          <p:cNvPr id="2565" name="Google Shape;2565;p151"/>
          <p:cNvPicPr preferRelativeResize="0"/>
          <p:nvPr/>
        </p:nvPicPr>
        <p:blipFill rotWithShape="1">
          <a:blip r:embed="rId4">
            <a:alphaModFix/>
          </a:blip>
          <a:srcRect t="1774" b="1765"/>
          <a:stretch/>
        </p:blipFill>
        <p:spPr>
          <a:xfrm>
            <a:off x="455125" y="1284251"/>
            <a:ext cx="389900" cy="301225"/>
          </a:xfrm>
          <a:prstGeom prst="rect">
            <a:avLst/>
          </a:prstGeom>
          <a:noFill/>
          <a:ln>
            <a:noFill/>
          </a:ln>
        </p:spPr>
      </p:pic>
      <p:pic>
        <p:nvPicPr>
          <p:cNvPr id="2566" name="Google Shape;2566;p151"/>
          <p:cNvPicPr preferRelativeResize="0"/>
          <p:nvPr/>
        </p:nvPicPr>
        <p:blipFill rotWithShape="1">
          <a:blip r:embed="rId4">
            <a:alphaModFix/>
          </a:blip>
          <a:srcRect t="1774" b="1765"/>
          <a:stretch/>
        </p:blipFill>
        <p:spPr>
          <a:xfrm>
            <a:off x="455125" y="2381101"/>
            <a:ext cx="389900" cy="301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DAEB6"/>
        </a:solidFill>
        <a:effectLst/>
      </p:bgPr>
    </p:bg>
    <p:spTree>
      <p:nvGrpSpPr>
        <p:cNvPr id="1" name="Shape 2570"/>
        <p:cNvGrpSpPr/>
        <p:nvPr/>
      </p:nvGrpSpPr>
      <p:grpSpPr>
        <a:xfrm>
          <a:off x="0" y="0"/>
          <a:ext cx="0" cy="0"/>
          <a:chOff x="0" y="0"/>
          <a:chExt cx="0" cy="0"/>
        </a:xfrm>
      </p:grpSpPr>
      <p:sp>
        <p:nvSpPr>
          <p:cNvPr id="2571" name="Google Shape;2571;p152"/>
          <p:cNvSpPr/>
          <p:nvPr/>
        </p:nvSpPr>
        <p:spPr>
          <a:xfrm>
            <a:off x="661875" y="2256475"/>
            <a:ext cx="2252100" cy="2280600"/>
          </a:xfrm>
          <a:prstGeom prst="ellipse">
            <a:avLst/>
          </a:prstGeom>
          <a:solidFill>
            <a:srgbClr val="FFD966"/>
          </a:solidFill>
          <a:ln w="28575" cap="flat" cmpd="sng">
            <a:solidFill>
              <a:srgbClr val="FFD966"/>
            </a:solidFill>
            <a:prstDash val="solid"/>
            <a:round/>
            <a:headEnd type="none" w="sm" len="sm"/>
            <a:tailEnd type="none" w="sm" len="sm"/>
          </a:ln>
          <a:effectLst>
            <a:outerShdw blurRad="328613" dist="9525" dir="5400000" algn="bl" rotWithShape="0">
              <a:srgbClr val="000000">
                <a:alpha val="2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52"/>
          <p:cNvSpPr/>
          <p:nvPr/>
        </p:nvSpPr>
        <p:spPr>
          <a:xfrm>
            <a:off x="3445942" y="2256475"/>
            <a:ext cx="2252100" cy="2280600"/>
          </a:xfrm>
          <a:prstGeom prst="ellipse">
            <a:avLst/>
          </a:prstGeom>
          <a:solidFill>
            <a:srgbClr val="FFD966"/>
          </a:solidFill>
          <a:ln w="28575" cap="flat" cmpd="sng">
            <a:solidFill>
              <a:srgbClr val="FFD966"/>
            </a:solidFill>
            <a:prstDash val="solid"/>
            <a:round/>
            <a:headEnd type="none" w="sm" len="sm"/>
            <a:tailEnd type="none" w="sm" len="sm"/>
          </a:ln>
          <a:effectLst>
            <a:outerShdw blurRad="328613" dist="9525" dir="5400000" algn="bl" rotWithShape="0">
              <a:srgbClr val="000000">
                <a:alpha val="2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52"/>
          <p:cNvSpPr/>
          <p:nvPr/>
        </p:nvSpPr>
        <p:spPr>
          <a:xfrm>
            <a:off x="6230021" y="2256475"/>
            <a:ext cx="2252100" cy="2280600"/>
          </a:xfrm>
          <a:prstGeom prst="ellipse">
            <a:avLst/>
          </a:prstGeom>
          <a:solidFill>
            <a:srgbClr val="FFD966"/>
          </a:solidFill>
          <a:ln w="28575" cap="flat" cmpd="sng">
            <a:solidFill>
              <a:srgbClr val="FFD966"/>
            </a:solidFill>
            <a:prstDash val="solid"/>
            <a:round/>
            <a:headEnd type="none" w="sm" len="sm"/>
            <a:tailEnd type="none" w="sm" len="sm"/>
          </a:ln>
          <a:effectLst>
            <a:outerShdw blurRad="328613" dist="9525" dir="5400000" algn="bl" rotWithShape="0">
              <a:srgbClr val="000000">
                <a:alpha val="2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4" name="Google Shape;2574;p152"/>
          <p:cNvPicPr preferRelativeResize="0"/>
          <p:nvPr/>
        </p:nvPicPr>
        <p:blipFill>
          <a:blip r:embed="rId3">
            <a:alphaModFix/>
          </a:blip>
          <a:stretch>
            <a:fillRect/>
          </a:stretch>
        </p:blipFill>
        <p:spPr>
          <a:xfrm>
            <a:off x="-294350" y="1912800"/>
            <a:ext cx="9732677" cy="3294956"/>
          </a:xfrm>
          <a:prstGeom prst="rect">
            <a:avLst/>
          </a:prstGeom>
          <a:noFill/>
          <a:ln>
            <a:noFill/>
          </a:ln>
        </p:spPr>
      </p:pic>
      <p:sp>
        <p:nvSpPr>
          <p:cNvPr id="2575" name="Google Shape;2575;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Contingency Planning for Business Continuity</a:t>
            </a:r>
            <a:endParaRPr/>
          </a:p>
        </p:txBody>
      </p:sp>
      <p:sp>
        <p:nvSpPr>
          <p:cNvPr id="2576" name="Google Shape;2576;p152"/>
          <p:cNvSpPr txBox="1">
            <a:spLocks noGrp="1"/>
          </p:cNvSpPr>
          <p:nvPr>
            <p:ph type="subTitle" idx="1"/>
          </p:nvPr>
        </p:nvSpPr>
        <p:spPr>
          <a:xfrm>
            <a:off x="0" y="675975"/>
            <a:ext cx="8918400" cy="1335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Business continuity planning</a:t>
            </a:r>
            <a:r>
              <a:rPr lang="en"/>
              <a:t> (BCP) and </a:t>
            </a:r>
            <a:r>
              <a:rPr lang="en" b="1"/>
              <a:t>disaster recovery</a:t>
            </a:r>
            <a:r>
              <a:rPr lang="en"/>
              <a:t> (DR) planning focus on contingency plans in the event of a disruption or disaster, and ensure that the business can resume daily operations.</a:t>
            </a:r>
            <a:endParaRPr/>
          </a:p>
        </p:txBody>
      </p:sp>
      <p:sp>
        <p:nvSpPr>
          <p:cNvPr id="2577" name="Google Shape;2577;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2578" name="Google Shape;2578;p152"/>
          <p:cNvSpPr/>
          <p:nvPr/>
        </p:nvSpPr>
        <p:spPr>
          <a:xfrm>
            <a:off x="661875" y="4347600"/>
            <a:ext cx="22521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Cyberattacks</a:t>
            </a:r>
            <a:endParaRPr>
              <a:latin typeface="Roboto"/>
              <a:ea typeface="Roboto"/>
              <a:cs typeface="Roboto"/>
              <a:sym typeface="Roboto"/>
            </a:endParaRPr>
          </a:p>
        </p:txBody>
      </p:sp>
      <p:sp>
        <p:nvSpPr>
          <p:cNvPr id="2579" name="Google Shape;2579;p152"/>
          <p:cNvSpPr/>
          <p:nvPr/>
        </p:nvSpPr>
        <p:spPr>
          <a:xfrm>
            <a:off x="3463350" y="4347600"/>
            <a:ext cx="22521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Human errors</a:t>
            </a:r>
            <a:endParaRPr>
              <a:latin typeface="Roboto"/>
              <a:ea typeface="Roboto"/>
              <a:cs typeface="Roboto"/>
              <a:sym typeface="Roboto"/>
            </a:endParaRPr>
          </a:p>
        </p:txBody>
      </p:sp>
      <p:sp>
        <p:nvSpPr>
          <p:cNvPr id="2580" name="Google Shape;2580;p152"/>
          <p:cNvSpPr/>
          <p:nvPr/>
        </p:nvSpPr>
        <p:spPr>
          <a:xfrm>
            <a:off x="6264825" y="4347600"/>
            <a:ext cx="2202300" cy="79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Environmental disasters </a:t>
            </a:r>
            <a:endParaRPr>
              <a:latin typeface="Roboto"/>
              <a:ea typeface="Roboto"/>
              <a:cs typeface="Roboto"/>
              <a:sym typeface="Roboto"/>
            </a:endParaRPr>
          </a:p>
        </p:txBody>
      </p:sp>
      <p:sp>
        <p:nvSpPr>
          <p:cNvPr id="2581" name="Google Shape;2581;p152"/>
          <p:cNvSpPr txBox="1">
            <a:spLocks noGrp="1"/>
          </p:cNvSpPr>
          <p:nvPr>
            <p:ph type="body" idx="3"/>
          </p:nvPr>
        </p:nvSpPr>
        <p:spPr>
          <a:xfrm>
            <a:off x="0" y="1765675"/>
            <a:ext cx="9144000" cy="490800"/>
          </a:xfrm>
          <a:prstGeom prst="rect">
            <a:avLst/>
          </a:prstGeom>
          <a:effectLst>
            <a:outerShdw blurRad="57150" dist="19050" dir="5400000" algn="bl" rotWithShape="0">
              <a:srgbClr val="000000">
                <a:alpha val="50000"/>
              </a:srgbClr>
            </a:outerShdw>
          </a:effectLst>
        </p:spPr>
        <p:txBody>
          <a:bodyPr spcFirstLastPara="1" wrap="square" lIns="457200" tIns="0" rIns="457200" bIns="914400" anchor="t" anchorCtr="0">
            <a:noAutofit/>
          </a:bodyPr>
          <a:lstStyle/>
          <a:p>
            <a:pPr marL="0" lvl="0" indent="0" algn="l" rtl="0">
              <a:spcBef>
                <a:spcPts val="0"/>
              </a:spcBef>
              <a:spcAft>
                <a:spcPts val="800"/>
              </a:spcAft>
              <a:buNone/>
            </a:pPr>
            <a:r>
              <a:rPr lang="en" sz="2200">
                <a:solidFill>
                  <a:srgbClr val="FFD966"/>
                </a:solidFill>
                <a:latin typeface="Roboto Medium"/>
                <a:ea typeface="Roboto Medium"/>
                <a:cs typeface="Roboto Medium"/>
                <a:sym typeface="Roboto Medium"/>
              </a:rPr>
              <a:t>What are some possible disruptions or disasters?</a:t>
            </a:r>
            <a:r>
              <a:rPr lang="en" sz="2200">
                <a:solidFill>
                  <a:srgbClr val="FFD966"/>
                </a:solidFill>
              </a:rPr>
              <a:t> </a:t>
            </a:r>
            <a:endParaRPr sz="2200">
              <a:solidFill>
                <a:srgbClr val="FFD9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pic>
        <p:nvPicPr>
          <p:cNvPr id="2080" name="Google Shape;2080;p108"/>
          <p:cNvPicPr preferRelativeResize="0"/>
          <p:nvPr/>
        </p:nvPicPr>
        <p:blipFill>
          <a:blip r:embed="rId3">
            <a:alphaModFix/>
          </a:blip>
          <a:stretch>
            <a:fillRect/>
          </a:stretch>
        </p:blipFill>
        <p:spPr>
          <a:xfrm>
            <a:off x="0" y="0"/>
            <a:ext cx="9144000" cy="5143516"/>
          </a:xfrm>
          <a:prstGeom prst="rect">
            <a:avLst/>
          </a:prstGeom>
          <a:noFill/>
          <a:ln>
            <a:noFill/>
          </a:ln>
        </p:spPr>
      </p:pic>
      <p:sp>
        <p:nvSpPr>
          <p:cNvPr id="2081" name="Google Shape;2081;p108"/>
          <p:cNvSpPr/>
          <p:nvPr/>
        </p:nvSpPr>
        <p:spPr>
          <a:xfrm>
            <a:off x="4264100" y="689275"/>
            <a:ext cx="4189500" cy="3765000"/>
          </a:xfrm>
          <a:prstGeom prst="rect">
            <a:avLst/>
          </a:prstGeom>
          <a:solidFill>
            <a:srgbClr val="B1F4DB">
              <a:alpha val="93300"/>
            </a:srgbClr>
          </a:solidFill>
          <a:ln>
            <a:noFill/>
          </a:ln>
        </p:spPr>
        <p:txBody>
          <a:bodyPr spcFirstLastPara="1" wrap="square" lIns="274300" tIns="91425" rIns="91425" bIns="91425" anchor="ctr" anchorCtr="0">
            <a:noAutofit/>
          </a:bodyPr>
          <a:lstStyle/>
          <a:p>
            <a:pPr marL="0" lvl="0" indent="0" algn="l" rtl="0">
              <a:spcBef>
                <a:spcPts val="0"/>
              </a:spcBef>
              <a:spcAft>
                <a:spcPts val="0"/>
              </a:spcAft>
              <a:buNone/>
            </a:pPr>
            <a:r>
              <a:rPr lang="en" sz="2200">
                <a:solidFill>
                  <a:schemeClr val="dk1"/>
                </a:solidFill>
                <a:latin typeface="Roboto Light"/>
                <a:ea typeface="Roboto Light"/>
                <a:cs typeface="Roboto Light"/>
                <a:sym typeface="Roboto Light"/>
              </a:rPr>
              <a:t>Knowledge of governance, compliance, and BCP/DR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is crucial context for all security professionals. </a:t>
            </a:r>
            <a:endParaRPr sz="2200">
              <a:solidFill>
                <a:schemeClr val="dk1"/>
              </a:solidFill>
              <a:latin typeface="Roboto Light"/>
              <a:ea typeface="Roboto Light"/>
              <a:cs typeface="Roboto Light"/>
              <a:sym typeface="Roboto Light"/>
            </a:endParaRPr>
          </a:p>
          <a:p>
            <a:pPr marL="0" lvl="0" indent="0" algn="l" rtl="0">
              <a:spcBef>
                <a:spcPts val="1000"/>
              </a:spcBef>
              <a:spcAft>
                <a:spcPts val="800"/>
              </a:spcAft>
              <a:buNone/>
            </a:pPr>
            <a:r>
              <a:rPr lang="en" sz="2200" b="1">
                <a:solidFill>
                  <a:schemeClr val="dk1"/>
                </a:solidFill>
                <a:latin typeface="Roboto Medium"/>
                <a:ea typeface="Roboto Medium"/>
                <a:cs typeface="Roboto Medium"/>
                <a:sym typeface="Roboto Medium"/>
              </a:rPr>
              <a:t>Most professional security work is mandated by governance policies and subject to compliance audits</a:t>
            </a:r>
            <a:r>
              <a:rPr lang="en" sz="2200">
                <a:solidFill>
                  <a:schemeClr val="dk1"/>
                </a:solidFill>
                <a:latin typeface="Roboto"/>
                <a:ea typeface="Roboto"/>
                <a:cs typeface="Roboto"/>
                <a:sym typeface="Roboto"/>
              </a:rPr>
              <a:t>.</a:t>
            </a:r>
            <a:endParaRPr/>
          </a:p>
        </p:txBody>
      </p:sp>
      <p:sp>
        <p:nvSpPr>
          <p:cNvPr id="2082" name="Google Shape;2082;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a:t>
            </a:fld>
            <a:endParaRPr>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DAEB6"/>
        </a:solidFill>
        <a:effectLst/>
      </p:bgPr>
    </p:bg>
    <p:spTree>
      <p:nvGrpSpPr>
        <p:cNvPr id="1" name="Shape 2585"/>
        <p:cNvGrpSpPr/>
        <p:nvPr/>
      </p:nvGrpSpPr>
      <p:grpSpPr>
        <a:xfrm>
          <a:off x="0" y="0"/>
          <a:ext cx="0" cy="0"/>
          <a:chOff x="0" y="0"/>
          <a:chExt cx="0" cy="0"/>
        </a:xfrm>
      </p:grpSpPr>
      <p:pic>
        <p:nvPicPr>
          <p:cNvPr id="2586" name="Google Shape;2586;p153"/>
          <p:cNvPicPr preferRelativeResize="0"/>
          <p:nvPr/>
        </p:nvPicPr>
        <p:blipFill rotWithShape="1">
          <a:blip r:embed="rId3">
            <a:alphaModFix/>
          </a:blip>
          <a:srcRect l="49899"/>
          <a:stretch/>
        </p:blipFill>
        <p:spPr>
          <a:xfrm>
            <a:off x="4562203" y="1183050"/>
            <a:ext cx="4381598" cy="3643976"/>
          </a:xfrm>
          <a:prstGeom prst="rect">
            <a:avLst/>
          </a:prstGeom>
          <a:noFill/>
          <a:ln>
            <a:noFill/>
          </a:ln>
        </p:spPr>
      </p:pic>
      <p:sp>
        <p:nvSpPr>
          <p:cNvPr id="2587" name="Google Shape;2587;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Business Continuity Planning vs. Disaster Recovery</a:t>
            </a:r>
            <a:endParaRPr/>
          </a:p>
        </p:txBody>
      </p:sp>
      <p:sp>
        <p:nvSpPr>
          <p:cNvPr id="2588" name="Google Shape;2588;p15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 is important to note the differences between BCP and DR. </a:t>
            </a:r>
            <a:endParaRPr/>
          </a:p>
        </p:txBody>
      </p:sp>
      <p:sp>
        <p:nvSpPr>
          <p:cNvPr id="2589" name="Google Shape;2589;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pic>
        <p:nvPicPr>
          <p:cNvPr id="2590" name="Google Shape;2590;p153"/>
          <p:cNvPicPr preferRelativeResize="0"/>
          <p:nvPr/>
        </p:nvPicPr>
        <p:blipFill rotWithShape="1">
          <a:blip r:embed="rId4">
            <a:alphaModFix/>
          </a:blip>
          <a:srcRect r="49899"/>
          <a:stretch/>
        </p:blipFill>
        <p:spPr>
          <a:xfrm>
            <a:off x="198250" y="1183050"/>
            <a:ext cx="4381598" cy="3643976"/>
          </a:xfrm>
          <a:prstGeom prst="rect">
            <a:avLst/>
          </a:prstGeom>
          <a:noFill/>
          <a:ln>
            <a:noFill/>
          </a:ln>
        </p:spPr>
      </p:pic>
      <p:sp>
        <p:nvSpPr>
          <p:cNvPr id="2591" name="Google Shape;2591;p153"/>
          <p:cNvSpPr txBox="1"/>
          <p:nvPr/>
        </p:nvSpPr>
        <p:spPr>
          <a:xfrm>
            <a:off x="1158075" y="2016600"/>
            <a:ext cx="2496300" cy="2123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b="1">
                <a:latin typeface="Roboto"/>
                <a:ea typeface="Roboto"/>
                <a:cs typeface="Roboto"/>
                <a:sym typeface="Roboto"/>
              </a:rPr>
              <a:t>Business </a:t>
            </a:r>
            <a:br>
              <a:rPr lang="en" sz="1700" b="1">
                <a:latin typeface="Roboto"/>
                <a:ea typeface="Roboto"/>
                <a:cs typeface="Roboto"/>
                <a:sym typeface="Roboto"/>
              </a:rPr>
            </a:br>
            <a:r>
              <a:rPr lang="en" sz="1700" b="1">
                <a:latin typeface="Roboto"/>
                <a:ea typeface="Roboto"/>
                <a:cs typeface="Roboto"/>
                <a:sym typeface="Roboto"/>
              </a:rPr>
              <a:t>Continuity Planning</a:t>
            </a:r>
            <a:endParaRPr sz="1700" b="1">
              <a:latin typeface="Roboto"/>
              <a:ea typeface="Roboto"/>
              <a:cs typeface="Roboto"/>
              <a:sym typeface="Roboto"/>
            </a:endParaRPr>
          </a:p>
          <a:p>
            <a:pPr marL="0" lvl="0" indent="0" algn="ctr" rtl="0">
              <a:lnSpc>
                <a:spcPct val="115000"/>
              </a:lnSpc>
              <a:spcBef>
                <a:spcPts val="600"/>
              </a:spcBef>
              <a:spcAft>
                <a:spcPts val="1600"/>
              </a:spcAft>
              <a:buNone/>
            </a:pPr>
            <a:r>
              <a:rPr lang="en" sz="1200">
                <a:latin typeface="Roboto"/>
                <a:ea typeface="Roboto"/>
                <a:cs typeface="Roboto"/>
                <a:sym typeface="Roboto"/>
              </a:rPr>
              <a:t>Focuses on processes </a:t>
            </a:r>
            <a:br>
              <a:rPr lang="en" sz="1200">
                <a:latin typeface="Roboto"/>
                <a:ea typeface="Roboto"/>
                <a:cs typeface="Roboto"/>
                <a:sym typeface="Roboto"/>
              </a:rPr>
            </a:br>
            <a:r>
              <a:rPr lang="en" sz="1200">
                <a:latin typeface="Roboto"/>
                <a:ea typeface="Roboto"/>
                <a:cs typeface="Roboto"/>
                <a:sym typeface="Roboto"/>
              </a:rPr>
              <a:t>and procedures to ensure business critical functions continue </a:t>
            </a:r>
            <a:r>
              <a:rPr lang="en" sz="1200" b="1">
                <a:latin typeface="Roboto"/>
                <a:ea typeface="Roboto"/>
                <a:cs typeface="Roboto"/>
                <a:sym typeface="Roboto"/>
              </a:rPr>
              <a:t>during and after</a:t>
            </a:r>
            <a:r>
              <a:rPr lang="en" sz="1200">
                <a:latin typeface="Roboto"/>
                <a:ea typeface="Roboto"/>
                <a:cs typeface="Roboto"/>
                <a:sym typeface="Roboto"/>
              </a:rPr>
              <a:t> </a:t>
            </a:r>
            <a:br>
              <a:rPr lang="en" sz="1200">
                <a:latin typeface="Roboto"/>
                <a:ea typeface="Roboto"/>
                <a:cs typeface="Roboto"/>
                <a:sym typeface="Roboto"/>
              </a:rPr>
            </a:br>
            <a:r>
              <a:rPr lang="en" sz="1200">
                <a:latin typeface="Roboto"/>
                <a:ea typeface="Roboto"/>
                <a:cs typeface="Roboto"/>
                <a:sym typeface="Roboto"/>
              </a:rPr>
              <a:t>a disaster. </a:t>
            </a:r>
            <a:endParaRPr sz="1200"/>
          </a:p>
        </p:txBody>
      </p:sp>
      <p:sp>
        <p:nvSpPr>
          <p:cNvPr id="2592" name="Google Shape;2592;p153"/>
          <p:cNvSpPr txBox="1"/>
          <p:nvPr/>
        </p:nvSpPr>
        <p:spPr>
          <a:xfrm>
            <a:off x="5700761" y="2016600"/>
            <a:ext cx="2104500" cy="189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b="1">
                <a:latin typeface="Roboto"/>
                <a:ea typeface="Roboto"/>
                <a:cs typeface="Roboto"/>
                <a:sym typeface="Roboto"/>
              </a:rPr>
              <a:t>Disaster</a:t>
            </a:r>
            <a:br>
              <a:rPr lang="en" sz="1700" b="1">
                <a:latin typeface="Roboto"/>
                <a:ea typeface="Roboto"/>
                <a:cs typeface="Roboto"/>
                <a:sym typeface="Roboto"/>
              </a:rPr>
            </a:br>
            <a:r>
              <a:rPr lang="en" sz="1700" b="1">
                <a:latin typeface="Roboto"/>
                <a:ea typeface="Roboto"/>
                <a:cs typeface="Roboto"/>
                <a:sym typeface="Roboto"/>
              </a:rPr>
              <a:t>Recovery</a:t>
            </a:r>
            <a:endParaRPr sz="1700" b="1">
              <a:latin typeface="Roboto"/>
              <a:ea typeface="Roboto"/>
              <a:cs typeface="Roboto"/>
              <a:sym typeface="Roboto"/>
            </a:endParaRPr>
          </a:p>
          <a:p>
            <a:pPr marL="0" lvl="0" indent="0" algn="ctr" rtl="0">
              <a:lnSpc>
                <a:spcPct val="115000"/>
              </a:lnSpc>
              <a:spcBef>
                <a:spcPts val="600"/>
              </a:spcBef>
              <a:spcAft>
                <a:spcPts val="1600"/>
              </a:spcAft>
              <a:buNone/>
            </a:pPr>
            <a:r>
              <a:rPr lang="en" sz="1200">
                <a:latin typeface="Roboto"/>
                <a:ea typeface="Roboto"/>
                <a:cs typeface="Roboto"/>
                <a:sym typeface="Roboto"/>
              </a:rPr>
              <a:t>Focuses on the specific steps an organization </a:t>
            </a:r>
            <a:br>
              <a:rPr lang="en" sz="1200">
                <a:latin typeface="Roboto"/>
                <a:ea typeface="Roboto"/>
                <a:cs typeface="Roboto"/>
                <a:sym typeface="Roboto"/>
              </a:rPr>
            </a:br>
            <a:r>
              <a:rPr lang="en" sz="1200">
                <a:latin typeface="Roboto"/>
                <a:ea typeface="Roboto"/>
                <a:cs typeface="Roboto"/>
                <a:sym typeface="Roboto"/>
              </a:rPr>
              <a:t>must take to resume work </a:t>
            </a:r>
            <a:br>
              <a:rPr lang="en" sz="1200">
                <a:latin typeface="Roboto"/>
                <a:ea typeface="Roboto"/>
                <a:cs typeface="Roboto"/>
                <a:sym typeface="Roboto"/>
              </a:rPr>
            </a:br>
            <a:r>
              <a:rPr lang="en" sz="1200" b="1">
                <a:latin typeface="Roboto"/>
                <a:ea typeface="Roboto"/>
                <a:cs typeface="Roboto"/>
                <a:sym typeface="Roboto"/>
              </a:rPr>
              <a:t>after</a:t>
            </a:r>
            <a:r>
              <a:rPr lang="en" sz="1200">
                <a:latin typeface="Roboto"/>
                <a:ea typeface="Roboto"/>
                <a:cs typeface="Roboto"/>
                <a:sym typeface="Roboto"/>
              </a:rPr>
              <a:t> a disaster. </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9DAEB6"/>
        </a:solidFill>
        <a:effectLst/>
      </p:bgPr>
    </p:bg>
    <p:spTree>
      <p:nvGrpSpPr>
        <p:cNvPr id="1" name="Shape 2596"/>
        <p:cNvGrpSpPr/>
        <p:nvPr/>
      </p:nvGrpSpPr>
      <p:grpSpPr>
        <a:xfrm>
          <a:off x="0" y="0"/>
          <a:ext cx="0" cy="0"/>
          <a:chOff x="0" y="0"/>
          <a:chExt cx="0" cy="0"/>
        </a:xfrm>
      </p:grpSpPr>
      <p:sp>
        <p:nvSpPr>
          <p:cNvPr id="2597" name="Google Shape;2597;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Business Continuity Planning and Disaster Recovery</a:t>
            </a:r>
            <a:endParaRPr>
              <a:solidFill>
                <a:schemeClr val="dk1"/>
              </a:solidFill>
            </a:endParaRPr>
          </a:p>
          <a:p>
            <a:pPr marL="0" lvl="0" indent="0" algn="l" rtl="0">
              <a:spcBef>
                <a:spcPts val="0"/>
              </a:spcBef>
              <a:spcAft>
                <a:spcPts val="0"/>
              </a:spcAft>
              <a:buNone/>
            </a:pPr>
            <a:endParaRPr/>
          </a:p>
        </p:txBody>
      </p:sp>
      <p:sp>
        <p:nvSpPr>
          <p:cNvPr id="2598" name="Google Shape;2598;p154"/>
          <p:cNvSpPr txBox="1">
            <a:spLocks noGrp="1"/>
          </p:cNvSpPr>
          <p:nvPr>
            <p:ph type="subTitle" idx="1"/>
          </p:nvPr>
        </p:nvSpPr>
        <p:spPr>
          <a:xfrm>
            <a:off x="0" y="675975"/>
            <a:ext cx="94776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BCP and DR both begin with a contingency planning policy and business impact analysis.</a:t>
            </a:r>
            <a:r>
              <a:rPr lang="en"/>
              <a:t> </a:t>
            </a:r>
            <a:endParaRPr/>
          </a:p>
        </p:txBody>
      </p:sp>
      <p:sp>
        <p:nvSpPr>
          <p:cNvPr id="2599" name="Google Shape;2599;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2600" name="Google Shape;2600;p154"/>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Contingency planning focuses mainly on the availability of information systems, taking into account the impact of the company </a:t>
            </a:r>
            <a:r>
              <a:rPr lang="en" sz="1200" i="1"/>
              <a:t>not</a:t>
            </a:r>
            <a:r>
              <a:rPr lang="en" sz="1200"/>
              <a:t> having access to these systems.</a:t>
            </a:r>
            <a:endParaRPr sz="1200"/>
          </a:p>
        </p:txBody>
      </p:sp>
      <p:sp>
        <p:nvSpPr>
          <p:cNvPr id="2601" name="Google Shape;2601;p154"/>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200"/>
              <a:t>Strategies for high-impact loss should consider high availability and redundancy options. For example, fully redundant load balanced systems at alternate sites, data mirroring, and offsite database replication.</a:t>
            </a:r>
            <a:endParaRPr sz="1200"/>
          </a:p>
        </p:txBody>
      </p:sp>
      <p:sp>
        <p:nvSpPr>
          <p:cNvPr id="2602" name="Google Shape;2602;p154"/>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300"/>
              </a:spcBef>
              <a:spcAft>
                <a:spcPts val="0"/>
              </a:spcAft>
              <a:buNone/>
            </a:pPr>
            <a:r>
              <a:rPr lang="en" sz="1200"/>
              <a:t>High-availability options are normally expensive to set up, operate, and maintain and should be considered only for high-impact information systems categorized with a high-availability security objective.</a:t>
            </a:r>
            <a:endParaRPr sz="1200"/>
          </a:p>
        </p:txBody>
      </p:sp>
      <p:sp>
        <p:nvSpPr>
          <p:cNvPr id="2603" name="Google Shape;2603;p154"/>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lnSpc>
                <a:spcPct val="114000"/>
              </a:lnSpc>
              <a:spcBef>
                <a:spcPts val="0"/>
              </a:spcBef>
              <a:spcAft>
                <a:spcPts val="0"/>
              </a:spcAft>
              <a:buNone/>
            </a:pPr>
            <a:r>
              <a:rPr lang="en" sz="1200"/>
              <a:t>Lower-impact information systems may be able to use less expensive contingency options and tolerate longer downtimes for recovery or restoration of data.</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DAEB6"/>
        </a:solidFill>
        <a:effectLst/>
      </p:bgPr>
    </p:bg>
    <p:spTree>
      <p:nvGrpSpPr>
        <p:cNvPr id="1" name="Shape 2607"/>
        <p:cNvGrpSpPr/>
        <p:nvPr/>
      </p:nvGrpSpPr>
      <p:grpSpPr>
        <a:xfrm>
          <a:off x="0" y="0"/>
          <a:ext cx="0" cy="0"/>
          <a:chOff x="0" y="0"/>
          <a:chExt cx="0" cy="0"/>
        </a:xfrm>
      </p:grpSpPr>
      <p:sp>
        <p:nvSpPr>
          <p:cNvPr id="2608" name="Google Shape;2608;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2609" name="Google Shape;2609;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NIST Impact Levels</a:t>
            </a:r>
            <a:endParaRPr/>
          </a:p>
        </p:txBody>
      </p:sp>
      <p:sp>
        <p:nvSpPr>
          <p:cNvPr id="2610" name="Google Shape;2610;p1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following descriptions of impact levels originally appear in NIST’s</a:t>
            </a:r>
            <a:r>
              <a:rPr lang="en" i="1">
                <a:solidFill>
                  <a:schemeClr val="dk1"/>
                </a:solidFill>
              </a:rPr>
              <a:t> Contingency Planning Guide for Federal Information Systems</a:t>
            </a:r>
            <a:r>
              <a:rPr lang="en">
                <a:solidFill>
                  <a:schemeClr val="dk1"/>
                </a:solidFill>
              </a:rPr>
              <a:t>.</a:t>
            </a:r>
            <a:endParaRPr/>
          </a:p>
        </p:txBody>
      </p:sp>
      <p:sp>
        <p:nvSpPr>
          <p:cNvPr id="2611" name="Google Shape;2611;p155"/>
          <p:cNvSpPr/>
          <p:nvPr/>
        </p:nvSpPr>
        <p:spPr>
          <a:xfrm>
            <a:off x="753775" y="1610500"/>
            <a:ext cx="2146800" cy="476100"/>
          </a:xfrm>
          <a:prstGeom prst="roundRect">
            <a:avLst>
              <a:gd name="adj" fmla="val 16667"/>
            </a:avLst>
          </a:prstGeom>
          <a:solidFill>
            <a:srgbClr val="F7EF6A"/>
          </a:solidFill>
          <a:ln w="38100" cap="flat" cmpd="sng">
            <a:solidFill>
              <a:srgbClr val="A9B7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4292E"/>
                </a:solidFill>
                <a:latin typeface="Roboto Medium"/>
                <a:ea typeface="Roboto Medium"/>
                <a:cs typeface="Roboto Medium"/>
                <a:sym typeface="Roboto Medium"/>
              </a:rPr>
              <a:t>Low</a:t>
            </a:r>
            <a:endParaRPr sz="1800">
              <a:latin typeface="Roboto Medium"/>
              <a:ea typeface="Roboto Medium"/>
              <a:cs typeface="Roboto Medium"/>
              <a:sym typeface="Roboto Medium"/>
            </a:endParaRPr>
          </a:p>
        </p:txBody>
      </p:sp>
      <p:sp>
        <p:nvSpPr>
          <p:cNvPr id="2612" name="Google Shape;2612;p155"/>
          <p:cNvSpPr/>
          <p:nvPr/>
        </p:nvSpPr>
        <p:spPr>
          <a:xfrm>
            <a:off x="3488050" y="1610500"/>
            <a:ext cx="2146800" cy="476100"/>
          </a:xfrm>
          <a:prstGeom prst="roundRect">
            <a:avLst>
              <a:gd name="adj" fmla="val 16667"/>
            </a:avLst>
          </a:prstGeom>
          <a:solidFill>
            <a:srgbClr val="FFBA40"/>
          </a:solidFill>
          <a:ln w="38100" cap="flat" cmpd="sng">
            <a:solidFill>
              <a:srgbClr val="A9B7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4292E"/>
                </a:solidFill>
                <a:latin typeface="Roboto Medium"/>
                <a:ea typeface="Roboto Medium"/>
                <a:cs typeface="Roboto Medium"/>
                <a:sym typeface="Roboto Medium"/>
              </a:rPr>
              <a:t>Moderate</a:t>
            </a:r>
            <a:endParaRPr/>
          </a:p>
        </p:txBody>
      </p:sp>
      <p:sp>
        <p:nvSpPr>
          <p:cNvPr id="2613" name="Google Shape;2613;p155"/>
          <p:cNvSpPr/>
          <p:nvPr/>
        </p:nvSpPr>
        <p:spPr>
          <a:xfrm>
            <a:off x="6218200" y="1610500"/>
            <a:ext cx="2146800" cy="476100"/>
          </a:xfrm>
          <a:prstGeom prst="roundRect">
            <a:avLst>
              <a:gd name="adj" fmla="val 16667"/>
            </a:avLst>
          </a:prstGeom>
          <a:solidFill>
            <a:srgbClr val="E53232"/>
          </a:solidFill>
          <a:ln w="38100" cap="flat" cmpd="sng">
            <a:solidFill>
              <a:srgbClr val="A9B7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4292E"/>
                </a:solidFill>
                <a:latin typeface="Roboto Medium"/>
                <a:ea typeface="Roboto Medium"/>
                <a:cs typeface="Roboto Medium"/>
                <a:sym typeface="Roboto Medium"/>
              </a:rPr>
              <a:t>High</a:t>
            </a:r>
            <a:endParaRPr/>
          </a:p>
        </p:txBody>
      </p:sp>
      <p:sp>
        <p:nvSpPr>
          <p:cNvPr id="2614" name="Google Shape;2614;p155"/>
          <p:cNvSpPr txBox="1"/>
          <p:nvPr/>
        </p:nvSpPr>
        <p:spPr>
          <a:xfrm>
            <a:off x="753763" y="2209650"/>
            <a:ext cx="2146800" cy="2117100"/>
          </a:xfrm>
          <a:prstGeom prst="rect">
            <a:avLst/>
          </a:prstGeom>
          <a:solidFill>
            <a:srgbClr val="FFFBBB"/>
          </a:solidFill>
          <a:ln w="38100" cap="flat" cmpd="sng">
            <a:solidFill>
              <a:srgbClr val="A9B7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24292E"/>
                </a:solidFill>
                <a:latin typeface="Roboto"/>
                <a:ea typeface="Roboto"/>
                <a:cs typeface="Roboto"/>
                <a:sym typeface="Roboto"/>
              </a:rPr>
              <a:t>The loss of confidentiality, integrity or availability could be expected to have a </a:t>
            </a:r>
            <a:r>
              <a:rPr lang="en" sz="1300" b="1">
                <a:solidFill>
                  <a:srgbClr val="24292E"/>
                </a:solidFill>
                <a:latin typeface="Roboto"/>
                <a:ea typeface="Roboto"/>
                <a:cs typeface="Roboto"/>
                <a:sym typeface="Roboto"/>
              </a:rPr>
              <a:t>limited</a:t>
            </a:r>
            <a:r>
              <a:rPr lang="en" sz="1300">
                <a:solidFill>
                  <a:srgbClr val="24292E"/>
                </a:solidFill>
                <a:latin typeface="Roboto"/>
                <a:ea typeface="Roboto"/>
                <a:cs typeface="Roboto"/>
                <a:sym typeface="Roboto"/>
              </a:rPr>
              <a:t> adverse effect on organizational operations, assets and individuals. </a:t>
            </a:r>
            <a:endParaRPr sz="1300">
              <a:latin typeface="Roboto"/>
              <a:ea typeface="Roboto"/>
              <a:cs typeface="Roboto"/>
              <a:sym typeface="Roboto"/>
            </a:endParaRPr>
          </a:p>
        </p:txBody>
      </p:sp>
      <p:sp>
        <p:nvSpPr>
          <p:cNvPr id="2615" name="Google Shape;2615;p155"/>
          <p:cNvSpPr txBox="1"/>
          <p:nvPr/>
        </p:nvSpPr>
        <p:spPr>
          <a:xfrm>
            <a:off x="3488038" y="2189125"/>
            <a:ext cx="2146800" cy="2117100"/>
          </a:xfrm>
          <a:prstGeom prst="rect">
            <a:avLst/>
          </a:prstGeom>
          <a:solidFill>
            <a:srgbClr val="F7D497"/>
          </a:solidFill>
          <a:ln w="38100" cap="flat" cmpd="sng">
            <a:solidFill>
              <a:srgbClr val="A9B7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24292E"/>
                </a:solidFill>
                <a:latin typeface="Roboto"/>
                <a:ea typeface="Roboto"/>
                <a:cs typeface="Roboto"/>
                <a:sym typeface="Roboto"/>
              </a:rPr>
              <a:t>The loss of confidentiality, integrity or availability could be expected to have a </a:t>
            </a:r>
            <a:r>
              <a:rPr lang="en" sz="1300" b="1">
                <a:solidFill>
                  <a:srgbClr val="24292E"/>
                </a:solidFill>
                <a:latin typeface="Roboto"/>
                <a:ea typeface="Roboto"/>
                <a:cs typeface="Roboto"/>
                <a:sym typeface="Roboto"/>
              </a:rPr>
              <a:t>serious</a:t>
            </a:r>
            <a:r>
              <a:rPr lang="en" sz="1300">
                <a:solidFill>
                  <a:srgbClr val="24292E"/>
                </a:solidFill>
                <a:latin typeface="Roboto"/>
                <a:ea typeface="Roboto"/>
                <a:cs typeface="Roboto"/>
                <a:sym typeface="Roboto"/>
              </a:rPr>
              <a:t> adverse effect on organizational operations, assets and individuals. </a:t>
            </a:r>
            <a:endParaRPr sz="130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300">
              <a:solidFill>
                <a:srgbClr val="24292E"/>
              </a:solidFill>
              <a:latin typeface="Roboto"/>
              <a:ea typeface="Roboto"/>
              <a:cs typeface="Roboto"/>
              <a:sym typeface="Roboto"/>
            </a:endParaRPr>
          </a:p>
        </p:txBody>
      </p:sp>
      <p:sp>
        <p:nvSpPr>
          <p:cNvPr id="2616" name="Google Shape;2616;p155"/>
          <p:cNvSpPr txBox="1"/>
          <p:nvPr/>
        </p:nvSpPr>
        <p:spPr>
          <a:xfrm>
            <a:off x="6218188" y="2209675"/>
            <a:ext cx="2146800" cy="2117100"/>
          </a:xfrm>
          <a:prstGeom prst="rect">
            <a:avLst/>
          </a:prstGeom>
          <a:solidFill>
            <a:srgbClr val="F7C5C5"/>
          </a:solidFill>
          <a:ln w="38100" cap="flat" cmpd="sng">
            <a:solidFill>
              <a:srgbClr val="A9B7C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24292E"/>
                </a:solidFill>
                <a:latin typeface="Roboto"/>
                <a:ea typeface="Roboto"/>
                <a:cs typeface="Roboto"/>
                <a:sym typeface="Roboto"/>
              </a:rPr>
              <a:t>The loss of confidentiality, integrity or availability could be expected to have a </a:t>
            </a:r>
            <a:r>
              <a:rPr lang="en" sz="1300" b="1">
                <a:solidFill>
                  <a:srgbClr val="24292E"/>
                </a:solidFill>
                <a:latin typeface="Roboto"/>
                <a:ea typeface="Roboto"/>
                <a:cs typeface="Roboto"/>
                <a:sym typeface="Roboto"/>
              </a:rPr>
              <a:t>severe or catastrophic</a:t>
            </a:r>
            <a:r>
              <a:rPr lang="en" sz="1300">
                <a:solidFill>
                  <a:srgbClr val="24292E"/>
                </a:solidFill>
                <a:latin typeface="Roboto"/>
                <a:ea typeface="Roboto"/>
                <a:cs typeface="Roboto"/>
                <a:sym typeface="Roboto"/>
              </a:rPr>
              <a:t> adverse effect on organizational operations, assets and individuals.</a:t>
            </a:r>
            <a:endParaRPr sz="1300">
              <a:latin typeface="Roboto"/>
              <a:ea typeface="Roboto"/>
              <a:cs typeface="Roboto"/>
              <a:sym typeface="Roboto"/>
            </a:endParaRPr>
          </a:p>
        </p:txBody>
      </p:sp>
      <p:cxnSp>
        <p:nvCxnSpPr>
          <p:cNvPr id="2617" name="Google Shape;2617;p1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18" name="Google Shape;2618;p1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424242"/>
            </a:gs>
            <a:gs pos="100000">
              <a:srgbClr val="010101"/>
            </a:gs>
          </a:gsLst>
          <a:lin ang="5400012" scaled="0"/>
        </a:gradFill>
        <a:effectLst/>
      </p:bgPr>
    </p:bg>
    <p:spTree>
      <p:nvGrpSpPr>
        <p:cNvPr id="1" name="Shape 2622"/>
        <p:cNvGrpSpPr/>
        <p:nvPr/>
      </p:nvGrpSpPr>
      <p:grpSpPr>
        <a:xfrm>
          <a:off x="0" y="0"/>
          <a:ext cx="0" cy="0"/>
          <a:chOff x="0" y="0"/>
          <a:chExt cx="0" cy="0"/>
        </a:xfrm>
      </p:grpSpPr>
      <p:pic>
        <p:nvPicPr>
          <p:cNvPr id="2623" name="Google Shape;2623;p156"/>
          <p:cNvPicPr preferRelativeResize="0"/>
          <p:nvPr/>
        </p:nvPicPr>
        <p:blipFill rotWithShape="1">
          <a:blip r:embed="rId3">
            <a:alphaModFix amt="95000"/>
          </a:blip>
          <a:srcRect t="7849" r="26378" b="30246"/>
          <a:stretch/>
        </p:blipFill>
        <p:spPr>
          <a:xfrm>
            <a:off x="0" y="-50"/>
            <a:ext cx="9168600" cy="5143500"/>
          </a:xfrm>
          <a:prstGeom prst="rect">
            <a:avLst/>
          </a:prstGeom>
          <a:noFill/>
          <a:ln>
            <a:noFill/>
          </a:ln>
        </p:spPr>
      </p:pic>
      <p:sp>
        <p:nvSpPr>
          <p:cNvPr id="2624" name="Google Shape;2624;p156"/>
          <p:cNvSpPr/>
          <p:nvPr/>
        </p:nvSpPr>
        <p:spPr>
          <a:xfrm>
            <a:off x="0" y="100"/>
            <a:ext cx="4492200" cy="5143500"/>
          </a:xfrm>
          <a:prstGeom prst="rect">
            <a:avLst/>
          </a:prstGeom>
          <a:solidFill>
            <a:srgbClr val="123D3F">
              <a:alpha val="95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625" name="Google Shape;2625;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Contingency Planning</a:t>
            </a:r>
            <a:endParaRPr>
              <a:solidFill>
                <a:srgbClr val="FFFFFF"/>
              </a:solidFill>
            </a:endParaRPr>
          </a:p>
        </p:txBody>
      </p:sp>
      <p:sp>
        <p:nvSpPr>
          <p:cNvPr id="2626" name="Google Shape;2626;p156"/>
          <p:cNvSpPr txBox="1">
            <a:spLocks noGrp="1"/>
          </p:cNvSpPr>
          <p:nvPr>
            <p:ph type="subTitle" idx="1"/>
          </p:nvPr>
        </p:nvSpPr>
        <p:spPr>
          <a:xfrm>
            <a:off x="-12300" y="746450"/>
            <a:ext cx="4492200" cy="3935100"/>
          </a:xfrm>
          <a:prstGeom prst="rect">
            <a:avLst/>
          </a:prstGeom>
        </p:spPr>
        <p:txBody>
          <a:bodyPr spcFirstLastPara="1" wrap="square" lIns="457200" tIns="91425" rIns="365750" bIns="91425" anchor="t" anchorCtr="0">
            <a:noAutofit/>
          </a:bodyPr>
          <a:lstStyle/>
          <a:p>
            <a:pPr marL="0" lvl="0" indent="0" algn="l" rtl="0">
              <a:lnSpc>
                <a:spcPct val="100000"/>
              </a:lnSpc>
              <a:spcBef>
                <a:spcPts val="0"/>
              </a:spcBef>
              <a:spcAft>
                <a:spcPts val="0"/>
              </a:spcAft>
              <a:buNone/>
            </a:pPr>
            <a:r>
              <a:rPr lang="en">
                <a:solidFill>
                  <a:srgbClr val="FFFFFF"/>
                </a:solidFill>
              </a:rPr>
              <a:t>Contingency planning results in </a:t>
            </a:r>
            <a:br>
              <a:rPr lang="en">
                <a:solidFill>
                  <a:srgbClr val="FFFFFF"/>
                </a:solidFill>
              </a:rPr>
            </a:br>
            <a:r>
              <a:rPr lang="en">
                <a:solidFill>
                  <a:srgbClr val="FFFFFF"/>
                </a:solidFill>
              </a:rPr>
              <a:t>a </a:t>
            </a:r>
            <a:r>
              <a:rPr lang="en" b="1">
                <a:solidFill>
                  <a:srgbClr val="FFFFFF"/>
                </a:solidFill>
              </a:rPr>
              <a:t>contingency policy statement</a:t>
            </a:r>
            <a:r>
              <a:rPr lang="en">
                <a:solidFill>
                  <a:srgbClr val="FFFFFF"/>
                </a:solidFill>
              </a:rPr>
              <a:t>, which establishes the organization’s framework and responsibilities for maintaining confidentiality, integrity, and availability of data. It includes:</a:t>
            </a:r>
            <a:endParaRPr>
              <a:solidFill>
                <a:srgbClr val="FFFFFF"/>
              </a:solidFill>
              <a:highlight>
                <a:srgbClr val="1E1E1E"/>
              </a:highlight>
              <a:latin typeface="Courier New"/>
              <a:ea typeface="Courier New"/>
              <a:cs typeface="Courier New"/>
              <a:sym typeface="Courier New"/>
            </a:endParaRPr>
          </a:p>
          <a:p>
            <a:pPr marL="320040" lvl="0" indent="-193040" algn="l" rtl="0">
              <a:lnSpc>
                <a:spcPct val="100000"/>
              </a:lnSpc>
              <a:spcBef>
                <a:spcPts val="800"/>
              </a:spcBef>
              <a:spcAft>
                <a:spcPts val="0"/>
              </a:spcAft>
              <a:buClr>
                <a:srgbClr val="B1F4DB"/>
              </a:buClr>
              <a:buSzPts val="1600"/>
              <a:buChar char="●"/>
            </a:pPr>
            <a:r>
              <a:rPr lang="en" sz="1600">
                <a:solidFill>
                  <a:srgbClr val="FFFFFF"/>
                </a:solidFill>
              </a:rPr>
              <a:t>Responsibilities of an emergency response team</a:t>
            </a:r>
            <a:endParaRPr sz="1600">
              <a:solidFill>
                <a:srgbClr val="FFFFFF"/>
              </a:solidFill>
            </a:endParaRPr>
          </a:p>
          <a:p>
            <a:pPr marL="320040" lvl="0" indent="-193040" algn="l" rtl="0">
              <a:lnSpc>
                <a:spcPct val="100000"/>
              </a:lnSpc>
              <a:spcBef>
                <a:spcPts val="1000"/>
              </a:spcBef>
              <a:spcAft>
                <a:spcPts val="0"/>
              </a:spcAft>
              <a:buClr>
                <a:srgbClr val="B1F4DB"/>
              </a:buClr>
              <a:buSzPts val="1600"/>
              <a:buChar char="●"/>
            </a:pPr>
            <a:r>
              <a:rPr lang="en" sz="1600">
                <a:solidFill>
                  <a:srgbClr val="FFFFFF"/>
                </a:solidFill>
              </a:rPr>
              <a:t>Resource requirements</a:t>
            </a:r>
            <a:endParaRPr sz="1600">
              <a:solidFill>
                <a:srgbClr val="FFFFFF"/>
              </a:solidFill>
            </a:endParaRPr>
          </a:p>
          <a:p>
            <a:pPr marL="320040" lvl="0" indent="-193040" algn="l" rtl="0">
              <a:lnSpc>
                <a:spcPct val="100000"/>
              </a:lnSpc>
              <a:spcBef>
                <a:spcPts val="1000"/>
              </a:spcBef>
              <a:spcAft>
                <a:spcPts val="0"/>
              </a:spcAft>
              <a:buClr>
                <a:srgbClr val="B1F4DB"/>
              </a:buClr>
              <a:buSzPts val="1600"/>
              <a:buChar char="●"/>
            </a:pPr>
            <a:r>
              <a:rPr lang="en" sz="1600">
                <a:solidFill>
                  <a:srgbClr val="FFFFFF"/>
                </a:solidFill>
              </a:rPr>
              <a:t>Training requirements</a:t>
            </a:r>
            <a:endParaRPr sz="1600">
              <a:solidFill>
                <a:srgbClr val="FFFFFF"/>
              </a:solidFill>
            </a:endParaRPr>
          </a:p>
          <a:p>
            <a:pPr marL="320040" lvl="0" indent="-193040" algn="l" rtl="0">
              <a:lnSpc>
                <a:spcPct val="100000"/>
              </a:lnSpc>
              <a:spcBef>
                <a:spcPts val="1000"/>
              </a:spcBef>
              <a:spcAft>
                <a:spcPts val="1000"/>
              </a:spcAft>
              <a:buClr>
                <a:srgbClr val="B1F4DB"/>
              </a:buClr>
              <a:buSzPts val="1600"/>
              <a:buChar char="●"/>
            </a:pPr>
            <a:r>
              <a:rPr lang="en" sz="1600">
                <a:solidFill>
                  <a:srgbClr val="FFFFFF"/>
                </a:solidFill>
              </a:rPr>
              <a:t>Schedule for plan maintenance</a:t>
            </a:r>
            <a:endParaRPr sz="1600">
              <a:solidFill>
                <a:srgbClr val="FFFFFF"/>
              </a:solidFill>
            </a:endParaRPr>
          </a:p>
        </p:txBody>
      </p:sp>
      <p:sp>
        <p:nvSpPr>
          <p:cNvPr id="2627" name="Google Shape;2627;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cxnSp>
        <p:nvCxnSpPr>
          <p:cNvPr id="2628" name="Google Shape;2628;p156"/>
          <p:cNvCxnSpPr/>
          <p:nvPr/>
        </p:nvCxnSpPr>
        <p:spPr>
          <a:xfrm>
            <a:off x="274375" y="640080"/>
            <a:ext cx="3915000" cy="0"/>
          </a:xfrm>
          <a:prstGeom prst="straightConnector1">
            <a:avLst/>
          </a:prstGeom>
          <a:noFill/>
          <a:ln w="9525" cap="flat" cmpd="sng">
            <a:solidFill>
              <a:srgbClr val="FFFFFF"/>
            </a:solidFill>
            <a:prstDash val="solid"/>
            <a:round/>
            <a:headEnd type="none" w="med" len="med"/>
            <a:tailEnd type="none" w="med" len="med"/>
          </a:ln>
        </p:spPr>
      </p:cxnSp>
      <p:cxnSp>
        <p:nvCxnSpPr>
          <p:cNvPr id="2629" name="Google Shape;2629;p1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23D3F">
            <a:alpha val="95530"/>
          </a:srgbClr>
        </a:solidFill>
        <a:effectLst/>
      </p:bgPr>
    </p:bg>
    <p:spTree>
      <p:nvGrpSpPr>
        <p:cNvPr id="1" name="Shape 2633"/>
        <p:cNvGrpSpPr/>
        <p:nvPr/>
      </p:nvGrpSpPr>
      <p:grpSpPr>
        <a:xfrm>
          <a:off x="0" y="0"/>
          <a:ext cx="0" cy="0"/>
          <a:chOff x="0" y="0"/>
          <a:chExt cx="0" cy="0"/>
        </a:xfrm>
      </p:grpSpPr>
      <p:sp>
        <p:nvSpPr>
          <p:cNvPr id="2634" name="Google Shape;2634;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Business Impact Analysis (BIA) and Risk Assessment</a:t>
            </a:r>
            <a:endParaRPr>
              <a:solidFill>
                <a:srgbClr val="FFFFFF"/>
              </a:solidFill>
            </a:endParaRPr>
          </a:p>
        </p:txBody>
      </p:sp>
      <p:sp>
        <p:nvSpPr>
          <p:cNvPr id="2635" name="Google Shape;2635;p157"/>
          <p:cNvSpPr txBox="1">
            <a:spLocks noGrp="1"/>
          </p:cNvSpPr>
          <p:nvPr>
            <p:ph type="subTitle" idx="1"/>
          </p:nvPr>
        </p:nvSpPr>
        <p:spPr>
          <a:xfrm>
            <a:off x="0" y="675975"/>
            <a:ext cx="9144000" cy="364800"/>
          </a:xfrm>
          <a:prstGeom prst="rect">
            <a:avLst/>
          </a:prstGeom>
        </p:spPr>
        <p:txBody>
          <a:bodyPr spcFirstLastPara="1" wrap="square" lIns="457200"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FFFFFF"/>
                </a:solidFill>
              </a:rPr>
              <a:t>A critical step in BCP and DR planning is Business Impact Analysis and Risk Assessment. Goals include:</a:t>
            </a:r>
            <a:endParaRPr sz="1400">
              <a:solidFill>
                <a:srgbClr val="FFFFFF"/>
              </a:solidFill>
            </a:endParaRPr>
          </a:p>
        </p:txBody>
      </p:sp>
      <p:sp>
        <p:nvSpPr>
          <p:cNvPr id="2636" name="Google Shape;2636;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54</a:t>
            </a:fld>
            <a:endParaRPr>
              <a:solidFill>
                <a:srgbClr val="FFFFFF"/>
              </a:solidFill>
            </a:endParaRPr>
          </a:p>
        </p:txBody>
      </p:sp>
      <p:sp>
        <p:nvSpPr>
          <p:cNvPr id="2637" name="Google Shape;2637;p157"/>
          <p:cNvSpPr txBox="1">
            <a:spLocks noGrp="1"/>
          </p:cNvSpPr>
          <p:nvPr>
            <p:ph type="subTitle" idx="3"/>
          </p:nvPr>
        </p:nvSpPr>
        <p:spPr>
          <a:xfrm>
            <a:off x="0" y="1175325"/>
            <a:ext cx="83298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Identify key processes and functions of the business.</a:t>
            </a:r>
            <a:endParaRPr/>
          </a:p>
        </p:txBody>
      </p:sp>
      <p:sp>
        <p:nvSpPr>
          <p:cNvPr id="2638" name="Google Shape;2638;p157"/>
          <p:cNvSpPr txBox="1">
            <a:spLocks noGrp="1"/>
          </p:cNvSpPr>
          <p:nvPr>
            <p:ph type="subTitle" idx="4"/>
          </p:nvPr>
        </p:nvSpPr>
        <p:spPr>
          <a:xfrm>
            <a:off x="250" y="1697950"/>
            <a:ext cx="9144000" cy="4572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Establish a detailed list of requirements for business recovery.</a:t>
            </a:r>
            <a:endParaRPr/>
          </a:p>
        </p:txBody>
      </p:sp>
      <p:sp>
        <p:nvSpPr>
          <p:cNvPr id="2639" name="Google Shape;2639;p157"/>
          <p:cNvSpPr txBox="1">
            <a:spLocks noGrp="1"/>
          </p:cNvSpPr>
          <p:nvPr>
            <p:ph type="subTitle" idx="5"/>
          </p:nvPr>
        </p:nvSpPr>
        <p:spPr>
          <a:xfrm>
            <a:off x="0" y="222110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Determine the resource requirements needed to resume key processes. </a:t>
            </a:r>
            <a:endParaRPr/>
          </a:p>
        </p:txBody>
      </p:sp>
      <p:sp>
        <p:nvSpPr>
          <p:cNvPr id="2640" name="Google Shape;2640;p157"/>
          <p:cNvSpPr txBox="1">
            <a:spLocks noGrp="1"/>
          </p:cNvSpPr>
          <p:nvPr>
            <p:ph type="subTitle" idx="6"/>
          </p:nvPr>
        </p:nvSpPr>
        <p:spPr>
          <a:xfrm>
            <a:off x="-250" y="27437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Evaluate impact on daily operations. </a:t>
            </a:r>
            <a:endParaRPr/>
          </a:p>
        </p:txBody>
      </p:sp>
      <p:sp>
        <p:nvSpPr>
          <p:cNvPr id="2641" name="Google Shape;2641;p157"/>
          <p:cNvSpPr txBox="1">
            <a:spLocks noGrp="1"/>
          </p:cNvSpPr>
          <p:nvPr>
            <p:ph type="subTitle" idx="7"/>
          </p:nvPr>
        </p:nvSpPr>
        <p:spPr>
          <a:xfrm>
            <a:off x="0" y="326635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Develop priorities and classifications of business processes and functions. </a:t>
            </a:r>
            <a:endParaRPr/>
          </a:p>
        </p:txBody>
      </p:sp>
      <p:sp>
        <p:nvSpPr>
          <p:cNvPr id="2642" name="Google Shape;2642;p157"/>
          <p:cNvSpPr txBox="1">
            <a:spLocks noGrp="1"/>
          </p:cNvSpPr>
          <p:nvPr>
            <p:ph type="subTitle" idx="8"/>
          </p:nvPr>
        </p:nvSpPr>
        <p:spPr>
          <a:xfrm>
            <a:off x="-50" y="3788975"/>
            <a:ext cx="9144000" cy="4572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Develop recovery time requirements.</a:t>
            </a:r>
            <a:endParaRPr/>
          </a:p>
        </p:txBody>
      </p:sp>
      <p:sp>
        <p:nvSpPr>
          <p:cNvPr id="2643" name="Google Shape;2643;p157"/>
          <p:cNvSpPr txBox="1">
            <a:spLocks noGrp="1"/>
          </p:cNvSpPr>
          <p:nvPr>
            <p:ph type="subTitle" idx="9"/>
          </p:nvPr>
        </p:nvSpPr>
        <p:spPr>
          <a:xfrm>
            <a:off x="25" y="43371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Determine financial, operations, and legal impact of disruptions. </a:t>
            </a:r>
            <a:endParaRPr/>
          </a:p>
        </p:txBody>
      </p:sp>
      <p:cxnSp>
        <p:nvCxnSpPr>
          <p:cNvPr id="2644" name="Google Shape;2644;p157"/>
          <p:cNvCxnSpPr/>
          <p:nvPr/>
        </p:nvCxnSpPr>
        <p:spPr>
          <a:xfrm>
            <a:off x="274375" y="640080"/>
            <a:ext cx="8595600" cy="10200"/>
          </a:xfrm>
          <a:prstGeom prst="straightConnector1">
            <a:avLst/>
          </a:prstGeom>
          <a:noFill/>
          <a:ln w="9525" cap="flat" cmpd="sng">
            <a:solidFill>
              <a:srgbClr val="999999"/>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DFE9FB"/>
            </a:gs>
            <a:gs pos="100000">
              <a:srgbClr val="6E9BE7"/>
            </a:gs>
          </a:gsLst>
          <a:path path="circle">
            <a:fillToRect l="50000" t="50000" r="50000" b="50000"/>
          </a:path>
          <a:tileRect/>
        </a:gradFill>
        <a:effectLst/>
      </p:bgPr>
    </p:bg>
    <p:spTree>
      <p:nvGrpSpPr>
        <p:cNvPr id="1" name="Shape 2648"/>
        <p:cNvGrpSpPr/>
        <p:nvPr/>
      </p:nvGrpSpPr>
      <p:grpSpPr>
        <a:xfrm>
          <a:off x="0" y="0"/>
          <a:ext cx="0" cy="0"/>
          <a:chOff x="0" y="0"/>
          <a:chExt cx="0" cy="0"/>
        </a:xfrm>
      </p:grpSpPr>
      <p:sp>
        <p:nvSpPr>
          <p:cNvPr id="2649" name="Google Shape;2649;p158"/>
          <p:cNvSpPr/>
          <p:nvPr/>
        </p:nvSpPr>
        <p:spPr>
          <a:xfrm>
            <a:off x="4685175" y="1468650"/>
            <a:ext cx="4092300" cy="3324300"/>
          </a:xfrm>
          <a:prstGeom prst="roundRect">
            <a:avLst>
              <a:gd name="adj" fmla="val 2982"/>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58"/>
          <p:cNvSpPr/>
          <p:nvPr/>
        </p:nvSpPr>
        <p:spPr>
          <a:xfrm>
            <a:off x="440475" y="1468675"/>
            <a:ext cx="4092300" cy="3324300"/>
          </a:xfrm>
          <a:prstGeom prst="roundRect">
            <a:avLst>
              <a:gd name="adj" fmla="val 2982"/>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BIA Metrics</a:t>
            </a:r>
            <a:endParaRPr/>
          </a:p>
        </p:txBody>
      </p:sp>
      <p:sp>
        <p:nvSpPr>
          <p:cNvPr id="2652" name="Google Shape;2652;p158"/>
          <p:cNvSpPr txBox="1">
            <a:spLocks noGrp="1"/>
          </p:cNvSpPr>
          <p:nvPr>
            <p:ph type="subTitle" idx="1"/>
          </p:nvPr>
        </p:nvSpPr>
        <p:spPr>
          <a:xfrm>
            <a:off x="0" y="675975"/>
            <a:ext cx="9389400" cy="650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results of the BIA impacts how the DR plan develops. In particular, it informs the following metrics: </a:t>
            </a:r>
            <a:endParaRPr/>
          </a:p>
        </p:txBody>
      </p:sp>
      <p:sp>
        <p:nvSpPr>
          <p:cNvPr id="2653" name="Google Shape;2653;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654" name="Google Shape;2654;p158"/>
          <p:cNvSpPr txBox="1">
            <a:spLocks noGrp="1"/>
          </p:cNvSpPr>
          <p:nvPr>
            <p:ph type="body" idx="3"/>
          </p:nvPr>
        </p:nvSpPr>
        <p:spPr>
          <a:xfrm>
            <a:off x="304975" y="1599000"/>
            <a:ext cx="4542600" cy="27417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a:t>Recovery Point Objective (RPO):</a:t>
            </a:r>
            <a:r>
              <a:rPr lang="en">
                <a:solidFill>
                  <a:srgbClr val="24292E"/>
                </a:solidFill>
              </a:rPr>
              <a:t> Amount of data that a business can afford to lose/recover (given the most recent backup copy of the data) after a disruption or system outage.</a:t>
            </a:r>
            <a:endParaRPr>
              <a:solidFill>
                <a:srgbClr val="24292E"/>
              </a:solidFill>
            </a:endParaRPr>
          </a:p>
          <a:p>
            <a:pPr marL="457200" lvl="0" indent="0" algn="l" rtl="0">
              <a:lnSpc>
                <a:spcPct val="115000"/>
              </a:lnSpc>
              <a:spcBef>
                <a:spcPts val="800"/>
              </a:spcBef>
              <a:spcAft>
                <a:spcPts val="800"/>
              </a:spcAft>
              <a:buNone/>
            </a:pPr>
            <a:r>
              <a:rPr lang="en">
                <a:solidFill>
                  <a:srgbClr val="24292E"/>
                </a:solidFill>
              </a:rPr>
              <a:t>For example, if a company performs weekly backups, they can tolerate/recover from a week’s </a:t>
            </a:r>
            <a:br>
              <a:rPr lang="en">
                <a:solidFill>
                  <a:srgbClr val="24292E"/>
                </a:solidFill>
              </a:rPr>
            </a:br>
            <a:r>
              <a:rPr lang="en">
                <a:solidFill>
                  <a:srgbClr val="24292E"/>
                </a:solidFill>
              </a:rPr>
              <a:t>loss of data. </a:t>
            </a:r>
            <a:endParaRPr>
              <a:solidFill>
                <a:srgbClr val="24292E"/>
              </a:solidFill>
            </a:endParaRPr>
          </a:p>
        </p:txBody>
      </p:sp>
      <p:sp>
        <p:nvSpPr>
          <p:cNvPr id="2655" name="Google Shape;2655;p158"/>
          <p:cNvSpPr txBox="1">
            <a:spLocks noGrp="1"/>
          </p:cNvSpPr>
          <p:nvPr>
            <p:ph type="body" idx="3"/>
          </p:nvPr>
        </p:nvSpPr>
        <p:spPr>
          <a:xfrm>
            <a:off x="4540275" y="1599000"/>
            <a:ext cx="4542600" cy="31941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a:solidFill>
                  <a:srgbClr val="24292E"/>
                </a:solidFill>
              </a:rPr>
              <a:t>Maximum Tolerable Downtime (MTD): </a:t>
            </a:r>
            <a:r>
              <a:rPr lang="en">
                <a:solidFill>
                  <a:srgbClr val="24292E"/>
                </a:solidFill>
              </a:rPr>
              <a:t>Total amount of time a system can afford to be unavailable for users and the business. </a:t>
            </a:r>
            <a:endParaRPr>
              <a:solidFill>
                <a:srgbClr val="24292E"/>
              </a:solidFill>
            </a:endParaRPr>
          </a:p>
          <a:p>
            <a:pPr marL="457200" lvl="0" indent="0" algn="l" rtl="0">
              <a:lnSpc>
                <a:spcPct val="115000"/>
              </a:lnSpc>
              <a:spcBef>
                <a:spcPts val="800"/>
              </a:spcBef>
              <a:spcAft>
                <a:spcPts val="0"/>
              </a:spcAft>
              <a:buNone/>
            </a:pPr>
            <a:r>
              <a:rPr lang="en" b="1">
                <a:solidFill>
                  <a:srgbClr val="24292E"/>
                </a:solidFill>
              </a:rPr>
              <a:t>Recovery Time Objective (RTO): </a:t>
            </a:r>
            <a:r>
              <a:rPr lang="en">
                <a:solidFill>
                  <a:srgbClr val="24292E"/>
                </a:solidFill>
              </a:rPr>
              <a:t>Maximum tolerable amount of time needed to bring all critical systems back online after a disaster occurs.</a:t>
            </a:r>
            <a:r>
              <a:rPr lang="en" b="1">
                <a:solidFill>
                  <a:srgbClr val="24292E"/>
                </a:solidFill>
              </a:rPr>
              <a:t> </a:t>
            </a:r>
            <a:endParaRPr b="1">
              <a:solidFill>
                <a:srgbClr val="24292E"/>
              </a:solidFill>
            </a:endParaRPr>
          </a:p>
          <a:p>
            <a:pPr marL="457200" lvl="0" indent="0" algn="l" rtl="0">
              <a:lnSpc>
                <a:spcPct val="115000"/>
              </a:lnSpc>
              <a:spcBef>
                <a:spcPts val="400"/>
              </a:spcBef>
              <a:spcAft>
                <a:spcPts val="800"/>
              </a:spcAft>
              <a:buNone/>
            </a:pPr>
            <a:r>
              <a:rPr lang="en" b="1">
                <a:solidFill>
                  <a:srgbClr val="24292E"/>
                </a:solidFill>
              </a:rPr>
              <a:t>Work Recovery Time (WRT): </a:t>
            </a:r>
            <a:r>
              <a:rPr lang="en">
                <a:solidFill>
                  <a:srgbClr val="24292E"/>
                </a:solidFill>
              </a:rPr>
              <a:t>Time available to get the systems working again. WRT is the remainder of the MTD after the RTO. If MTD is four days and RTO is one day, WRT is three days. </a:t>
            </a:r>
            <a:endParaRPr>
              <a:solidFill>
                <a:srgbClr val="24292E"/>
              </a:solidFill>
            </a:endParaRPr>
          </a:p>
        </p:txBody>
      </p:sp>
      <p:pic>
        <p:nvPicPr>
          <p:cNvPr id="2656" name="Google Shape;2656;p158"/>
          <p:cNvPicPr preferRelativeResize="0"/>
          <p:nvPr/>
        </p:nvPicPr>
        <p:blipFill rotWithShape="1">
          <a:blip r:embed="rId3">
            <a:alphaModFix/>
          </a:blip>
          <a:srcRect t="1774" b="1765"/>
          <a:stretch/>
        </p:blipFill>
        <p:spPr>
          <a:xfrm>
            <a:off x="761575" y="2908701"/>
            <a:ext cx="389900" cy="301225"/>
          </a:xfrm>
          <a:prstGeom prst="rect">
            <a:avLst/>
          </a:prstGeom>
          <a:noFill/>
          <a:ln>
            <a:noFill/>
          </a:ln>
        </p:spPr>
      </p:pic>
      <p:pic>
        <p:nvPicPr>
          <p:cNvPr id="2657" name="Google Shape;2657;p158"/>
          <p:cNvPicPr preferRelativeResize="0"/>
          <p:nvPr/>
        </p:nvPicPr>
        <p:blipFill rotWithShape="1">
          <a:blip r:embed="rId3">
            <a:alphaModFix/>
          </a:blip>
          <a:srcRect t="1774" b="1765"/>
          <a:stretch/>
        </p:blipFill>
        <p:spPr>
          <a:xfrm>
            <a:off x="5000625" y="2416501"/>
            <a:ext cx="389900" cy="301225"/>
          </a:xfrm>
          <a:prstGeom prst="rect">
            <a:avLst/>
          </a:prstGeom>
          <a:noFill/>
          <a:ln>
            <a:noFill/>
          </a:ln>
        </p:spPr>
      </p:pic>
      <p:pic>
        <p:nvPicPr>
          <p:cNvPr id="2658" name="Google Shape;2658;p158"/>
          <p:cNvPicPr preferRelativeResize="0"/>
          <p:nvPr/>
        </p:nvPicPr>
        <p:blipFill rotWithShape="1">
          <a:blip r:embed="rId3">
            <a:alphaModFix/>
          </a:blip>
          <a:srcRect t="1774" b="1765"/>
          <a:stretch/>
        </p:blipFill>
        <p:spPr>
          <a:xfrm>
            <a:off x="5000625" y="3438526"/>
            <a:ext cx="389900" cy="301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DFE9FB"/>
            </a:gs>
            <a:gs pos="100000">
              <a:srgbClr val="6E9BE7"/>
            </a:gs>
          </a:gsLst>
          <a:path path="circle">
            <a:fillToRect l="50000" t="50000" r="50000" b="50000"/>
          </a:path>
          <a:tileRect/>
        </a:gradFill>
        <a:effectLst/>
      </p:bgPr>
    </p:bg>
    <p:spTree>
      <p:nvGrpSpPr>
        <p:cNvPr id="1" name="Shape 2662"/>
        <p:cNvGrpSpPr/>
        <p:nvPr/>
      </p:nvGrpSpPr>
      <p:grpSpPr>
        <a:xfrm>
          <a:off x="0" y="0"/>
          <a:ext cx="0" cy="0"/>
          <a:chOff x="0" y="0"/>
          <a:chExt cx="0" cy="0"/>
        </a:xfrm>
      </p:grpSpPr>
      <p:cxnSp>
        <p:nvCxnSpPr>
          <p:cNvPr id="2663" name="Google Shape;2663;p159"/>
          <p:cNvCxnSpPr/>
          <p:nvPr/>
        </p:nvCxnSpPr>
        <p:spPr>
          <a:xfrm>
            <a:off x="1272575" y="1752250"/>
            <a:ext cx="0" cy="1391700"/>
          </a:xfrm>
          <a:prstGeom prst="straightConnector1">
            <a:avLst/>
          </a:prstGeom>
          <a:noFill/>
          <a:ln w="28575" cap="flat" cmpd="sng">
            <a:solidFill>
              <a:srgbClr val="434343"/>
            </a:solidFill>
            <a:prstDash val="solid"/>
            <a:round/>
            <a:headEnd type="none" w="med" len="med"/>
            <a:tailEnd type="none" w="med" len="med"/>
          </a:ln>
        </p:spPr>
      </p:cxnSp>
      <p:cxnSp>
        <p:nvCxnSpPr>
          <p:cNvPr id="2664" name="Google Shape;2664;p159"/>
          <p:cNvCxnSpPr/>
          <p:nvPr/>
        </p:nvCxnSpPr>
        <p:spPr>
          <a:xfrm>
            <a:off x="3208575" y="1752250"/>
            <a:ext cx="0" cy="1391700"/>
          </a:xfrm>
          <a:prstGeom prst="straightConnector1">
            <a:avLst/>
          </a:prstGeom>
          <a:noFill/>
          <a:ln w="28575" cap="flat" cmpd="sng">
            <a:solidFill>
              <a:srgbClr val="434343"/>
            </a:solidFill>
            <a:prstDash val="solid"/>
            <a:round/>
            <a:headEnd type="none" w="med" len="med"/>
            <a:tailEnd type="none" w="med" len="med"/>
          </a:ln>
        </p:spPr>
      </p:cxnSp>
      <p:cxnSp>
        <p:nvCxnSpPr>
          <p:cNvPr id="2665" name="Google Shape;2665;p159"/>
          <p:cNvCxnSpPr/>
          <p:nvPr/>
        </p:nvCxnSpPr>
        <p:spPr>
          <a:xfrm>
            <a:off x="6043750" y="1752250"/>
            <a:ext cx="0" cy="1391700"/>
          </a:xfrm>
          <a:prstGeom prst="straightConnector1">
            <a:avLst/>
          </a:prstGeom>
          <a:noFill/>
          <a:ln w="28575" cap="flat" cmpd="sng">
            <a:solidFill>
              <a:srgbClr val="434343"/>
            </a:solidFill>
            <a:prstDash val="solid"/>
            <a:round/>
            <a:headEnd type="none" w="med" len="med"/>
            <a:tailEnd type="none" w="med" len="med"/>
          </a:ln>
        </p:spPr>
      </p:cxnSp>
      <p:cxnSp>
        <p:nvCxnSpPr>
          <p:cNvPr id="2666" name="Google Shape;2666;p159"/>
          <p:cNvCxnSpPr/>
          <p:nvPr/>
        </p:nvCxnSpPr>
        <p:spPr>
          <a:xfrm>
            <a:off x="8006400" y="1752250"/>
            <a:ext cx="0" cy="1391700"/>
          </a:xfrm>
          <a:prstGeom prst="straightConnector1">
            <a:avLst/>
          </a:prstGeom>
          <a:noFill/>
          <a:ln w="28575" cap="flat" cmpd="sng">
            <a:solidFill>
              <a:srgbClr val="434343"/>
            </a:solidFill>
            <a:prstDash val="solid"/>
            <a:round/>
            <a:headEnd type="none" w="med" len="med"/>
            <a:tailEnd type="none" w="med" len="med"/>
          </a:ln>
        </p:spPr>
      </p:cxnSp>
      <p:sp>
        <p:nvSpPr>
          <p:cNvPr id="2667" name="Google Shape;2667;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BIA Metrics</a:t>
            </a:r>
            <a:endParaRPr/>
          </a:p>
        </p:txBody>
      </p:sp>
      <p:sp>
        <p:nvSpPr>
          <p:cNvPr id="2668" name="Google Shape;2668;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2669" name="Google Shape;2669;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i="1" u="sng">
                <a:solidFill>
                  <a:srgbClr val="FFFFFF"/>
                </a:solidFill>
                <a:latin typeface="Roboto"/>
                <a:ea typeface="Roboto"/>
                <a:cs typeface="Roboto"/>
                <a:sym typeface="Roboto"/>
                <a:hlinkClick r:id="rId3">
                  <a:extLst>
                    <a:ext uri="{A12FA001-AC4F-418D-AE19-62706E023703}">
                      <ahyp:hlinkClr xmlns:ahyp="http://schemas.microsoft.com/office/drawing/2018/hyperlinkcolor" val="tx"/>
                    </a:ext>
                  </a:extLst>
                </a:hlinkClick>
              </a:rPr>
              <a:t>Source</a:t>
            </a:r>
            <a:endParaRPr i="1">
              <a:solidFill>
                <a:srgbClr val="FFFFFF"/>
              </a:solidFill>
              <a:latin typeface="Roboto"/>
              <a:ea typeface="Roboto"/>
              <a:cs typeface="Roboto"/>
              <a:sym typeface="Roboto"/>
            </a:endParaRPr>
          </a:p>
        </p:txBody>
      </p:sp>
      <p:sp>
        <p:nvSpPr>
          <p:cNvPr id="2670" name="Google Shape;2670;p159"/>
          <p:cNvSpPr txBox="1"/>
          <p:nvPr/>
        </p:nvSpPr>
        <p:spPr>
          <a:xfrm>
            <a:off x="3208575" y="661925"/>
            <a:ext cx="4797900" cy="42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MTD</a:t>
            </a:r>
            <a:endParaRPr sz="1800">
              <a:latin typeface="Roboto Medium"/>
              <a:ea typeface="Roboto Medium"/>
              <a:cs typeface="Roboto Medium"/>
              <a:sym typeface="Roboto Medium"/>
            </a:endParaRPr>
          </a:p>
        </p:txBody>
      </p:sp>
      <p:sp>
        <p:nvSpPr>
          <p:cNvPr id="2671" name="Google Shape;2671;p159"/>
          <p:cNvSpPr txBox="1"/>
          <p:nvPr/>
        </p:nvSpPr>
        <p:spPr>
          <a:xfrm>
            <a:off x="1272575" y="1697525"/>
            <a:ext cx="1768800" cy="42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RPO</a:t>
            </a:r>
            <a:endParaRPr sz="1600">
              <a:latin typeface="Roboto Medium"/>
              <a:ea typeface="Roboto Medium"/>
              <a:cs typeface="Roboto Medium"/>
              <a:sym typeface="Roboto Medium"/>
            </a:endParaRPr>
          </a:p>
        </p:txBody>
      </p:sp>
      <p:sp>
        <p:nvSpPr>
          <p:cNvPr id="2672" name="Google Shape;2672;p159"/>
          <p:cNvSpPr txBox="1"/>
          <p:nvPr/>
        </p:nvSpPr>
        <p:spPr>
          <a:xfrm>
            <a:off x="3674550" y="1697525"/>
            <a:ext cx="1794900" cy="42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RTO</a:t>
            </a:r>
            <a:endParaRPr sz="1600">
              <a:latin typeface="Roboto Medium"/>
              <a:ea typeface="Roboto Medium"/>
              <a:cs typeface="Roboto Medium"/>
              <a:sym typeface="Roboto Medium"/>
            </a:endParaRPr>
          </a:p>
        </p:txBody>
      </p:sp>
      <p:sp>
        <p:nvSpPr>
          <p:cNvPr id="2673" name="Google Shape;2673;p159"/>
          <p:cNvSpPr txBox="1"/>
          <p:nvPr/>
        </p:nvSpPr>
        <p:spPr>
          <a:xfrm>
            <a:off x="6102600" y="1697525"/>
            <a:ext cx="1857000" cy="42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WRT</a:t>
            </a:r>
            <a:endParaRPr sz="1600">
              <a:latin typeface="Roboto Medium"/>
              <a:ea typeface="Roboto Medium"/>
              <a:cs typeface="Roboto Medium"/>
              <a:sym typeface="Roboto Medium"/>
            </a:endParaRPr>
          </a:p>
        </p:txBody>
      </p:sp>
      <p:sp>
        <p:nvSpPr>
          <p:cNvPr id="2674" name="Google Shape;2674;p159"/>
          <p:cNvSpPr txBox="1"/>
          <p:nvPr/>
        </p:nvSpPr>
        <p:spPr>
          <a:xfrm>
            <a:off x="70025" y="2410000"/>
            <a:ext cx="823500" cy="42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Time</a:t>
            </a:r>
            <a:endParaRPr>
              <a:latin typeface="Roboto Medium"/>
              <a:ea typeface="Roboto Medium"/>
              <a:cs typeface="Roboto Medium"/>
              <a:sym typeface="Roboto Medium"/>
            </a:endParaRPr>
          </a:p>
        </p:txBody>
      </p:sp>
      <p:sp>
        <p:nvSpPr>
          <p:cNvPr id="2675" name="Google Shape;2675;p159"/>
          <p:cNvSpPr txBox="1"/>
          <p:nvPr/>
        </p:nvSpPr>
        <p:spPr>
          <a:xfrm>
            <a:off x="2242225" y="3208900"/>
            <a:ext cx="1857000" cy="6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Stage 2 </a:t>
            </a:r>
            <a:br>
              <a:rPr lang="en">
                <a:latin typeface="Roboto Medium"/>
                <a:ea typeface="Roboto Medium"/>
                <a:cs typeface="Roboto Medium"/>
                <a:sym typeface="Roboto Medium"/>
              </a:rPr>
            </a:br>
            <a:r>
              <a:rPr lang="en">
                <a:latin typeface="Roboto"/>
                <a:ea typeface="Roboto"/>
                <a:cs typeface="Roboto"/>
                <a:sym typeface="Roboto"/>
              </a:rPr>
              <a:t>Disaster occurs</a:t>
            </a:r>
            <a:endParaRPr>
              <a:latin typeface="Roboto"/>
              <a:ea typeface="Roboto"/>
              <a:cs typeface="Roboto"/>
              <a:sym typeface="Roboto"/>
            </a:endParaRPr>
          </a:p>
        </p:txBody>
      </p:sp>
      <p:sp>
        <p:nvSpPr>
          <p:cNvPr id="2676" name="Google Shape;2676;p159"/>
          <p:cNvSpPr txBox="1"/>
          <p:nvPr/>
        </p:nvSpPr>
        <p:spPr>
          <a:xfrm>
            <a:off x="5447950" y="3208900"/>
            <a:ext cx="1191600" cy="6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Stage 3 </a:t>
            </a:r>
            <a:r>
              <a:rPr lang="en">
                <a:latin typeface="Roboto"/>
                <a:ea typeface="Roboto"/>
                <a:cs typeface="Roboto"/>
                <a:sym typeface="Roboto"/>
              </a:rPr>
              <a:t>Recovery</a:t>
            </a:r>
            <a:endParaRPr>
              <a:latin typeface="Roboto"/>
              <a:ea typeface="Roboto"/>
              <a:cs typeface="Roboto"/>
              <a:sym typeface="Roboto"/>
            </a:endParaRPr>
          </a:p>
        </p:txBody>
      </p:sp>
      <p:sp>
        <p:nvSpPr>
          <p:cNvPr id="2677" name="Google Shape;2677;p159"/>
          <p:cNvSpPr txBox="1"/>
          <p:nvPr/>
        </p:nvSpPr>
        <p:spPr>
          <a:xfrm>
            <a:off x="7128250" y="3208900"/>
            <a:ext cx="1768800" cy="6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Stage 4 </a:t>
            </a:r>
            <a:br>
              <a:rPr lang="en">
                <a:latin typeface="Roboto Medium"/>
                <a:ea typeface="Roboto Medium"/>
                <a:cs typeface="Roboto Medium"/>
                <a:sym typeface="Roboto Medium"/>
              </a:rPr>
            </a:br>
            <a:r>
              <a:rPr lang="en">
                <a:latin typeface="Roboto"/>
                <a:ea typeface="Roboto"/>
                <a:cs typeface="Roboto"/>
                <a:sym typeface="Roboto"/>
              </a:rPr>
              <a:t>Resume production</a:t>
            </a:r>
            <a:endParaRPr>
              <a:latin typeface="Roboto"/>
              <a:ea typeface="Roboto"/>
              <a:cs typeface="Roboto"/>
              <a:sym typeface="Roboto"/>
            </a:endParaRPr>
          </a:p>
        </p:txBody>
      </p:sp>
      <p:cxnSp>
        <p:nvCxnSpPr>
          <p:cNvPr id="2678" name="Google Shape;2678;p159"/>
          <p:cNvCxnSpPr/>
          <p:nvPr/>
        </p:nvCxnSpPr>
        <p:spPr>
          <a:xfrm>
            <a:off x="696600" y="2623000"/>
            <a:ext cx="8143200" cy="0"/>
          </a:xfrm>
          <a:prstGeom prst="straightConnector1">
            <a:avLst/>
          </a:prstGeom>
          <a:noFill/>
          <a:ln w="28575" cap="flat" cmpd="sng">
            <a:solidFill>
              <a:srgbClr val="434343"/>
            </a:solidFill>
            <a:prstDash val="solid"/>
            <a:round/>
            <a:headEnd type="none" w="med" len="med"/>
            <a:tailEnd type="stealth" w="med" len="med"/>
          </a:ln>
        </p:spPr>
      </p:cxnSp>
      <p:grpSp>
        <p:nvGrpSpPr>
          <p:cNvPr id="2679" name="Google Shape;2679;p159"/>
          <p:cNvGrpSpPr/>
          <p:nvPr/>
        </p:nvGrpSpPr>
        <p:grpSpPr>
          <a:xfrm rot="1377685">
            <a:off x="2612432" y="2027330"/>
            <a:ext cx="1191681" cy="1191681"/>
            <a:chOff x="1977175" y="1437656"/>
            <a:chExt cx="1304400" cy="1304400"/>
          </a:xfrm>
        </p:grpSpPr>
        <p:sp>
          <p:nvSpPr>
            <p:cNvPr id="2680" name="Google Shape;2680;p159"/>
            <p:cNvSpPr/>
            <p:nvPr/>
          </p:nvSpPr>
          <p:spPr>
            <a:xfrm>
              <a:off x="2168275" y="1628650"/>
              <a:ext cx="922200" cy="922200"/>
            </a:xfrm>
            <a:prstGeom prst="star4">
              <a:avLst>
                <a:gd name="adj" fmla="val 12500"/>
              </a:avLst>
            </a:prstGeom>
            <a:solidFill>
              <a:srgbClr val="E53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59"/>
            <p:cNvSpPr/>
            <p:nvPr/>
          </p:nvSpPr>
          <p:spPr>
            <a:xfrm rot="2700000">
              <a:off x="2168200" y="1628681"/>
              <a:ext cx="922350" cy="922350"/>
            </a:xfrm>
            <a:prstGeom prst="star4">
              <a:avLst>
                <a:gd name="adj" fmla="val 12500"/>
              </a:avLst>
            </a:prstGeom>
            <a:solidFill>
              <a:srgbClr val="E53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2" name="Google Shape;2682;p159"/>
          <p:cNvSpPr/>
          <p:nvPr/>
        </p:nvSpPr>
        <p:spPr>
          <a:xfrm>
            <a:off x="969725" y="2310202"/>
            <a:ext cx="605700" cy="605700"/>
          </a:xfrm>
          <a:prstGeom prst="rect">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59"/>
          <p:cNvSpPr/>
          <p:nvPr/>
        </p:nvSpPr>
        <p:spPr>
          <a:xfrm>
            <a:off x="7703550" y="2310202"/>
            <a:ext cx="605700" cy="605700"/>
          </a:xfrm>
          <a:prstGeom prst="rect">
            <a:avLst/>
          </a:prstGeom>
          <a:solidFill>
            <a:srgbClr val="0E94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59"/>
          <p:cNvSpPr/>
          <p:nvPr/>
        </p:nvSpPr>
        <p:spPr>
          <a:xfrm>
            <a:off x="5740902" y="2320154"/>
            <a:ext cx="605700" cy="6057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59"/>
          <p:cNvSpPr txBox="1"/>
          <p:nvPr/>
        </p:nvSpPr>
        <p:spPr>
          <a:xfrm>
            <a:off x="333575" y="3208900"/>
            <a:ext cx="1857000" cy="6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Stage 1 </a:t>
            </a:r>
            <a:br>
              <a:rPr lang="en">
                <a:latin typeface="Roboto Medium"/>
                <a:ea typeface="Roboto Medium"/>
                <a:cs typeface="Roboto Medium"/>
                <a:sym typeface="Roboto Medium"/>
              </a:rPr>
            </a:br>
            <a:r>
              <a:rPr lang="en">
                <a:latin typeface="Roboto"/>
                <a:ea typeface="Roboto"/>
                <a:cs typeface="Roboto"/>
                <a:sym typeface="Roboto"/>
              </a:rPr>
              <a:t>Business as usual</a:t>
            </a:r>
            <a:endParaRPr>
              <a:latin typeface="Roboto"/>
              <a:ea typeface="Roboto"/>
              <a:cs typeface="Roboto"/>
              <a:sym typeface="Roboto"/>
            </a:endParaRPr>
          </a:p>
        </p:txBody>
      </p:sp>
      <p:cxnSp>
        <p:nvCxnSpPr>
          <p:cNvPr id="2686" name="Google Shape;2686;p159"/>
          <p:cNvCxnSpPr/>
          <p:nvPr/>
        </p:nvCxnSpPr>
        <p:spPr>
          <a:xfrm>
            <a:off x="829825"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687" name="Google Shape;2687;p159"/>
          <p:cNvCxnSpPr/>
          <p:nvPr/>
        </p:nvCxnSpPr>
        <p:spPr>
          <a:xfrm>
            <a:off x="1789025"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688" name="Google Shape;2688;p159"/>
          <p:cNvCxnSpPr/>
          <p:nvPr/>
        </p:nvCxnSpPr>
        <p:spPr>
          <a:xfrm>
            <a:off x="2711275"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689" name="Google Shape;2689;p159"/>
          <p:cNvCxnSpPr/>
          <p:nvPr/>
        </p:nvCxnSpPr>
        <p:spPr>
          <a:xfrm>
            <a:off x="2397350"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690" name="Google Shape;2690;p159"/>
          <p:cNvCxnSpPr/>
          <p:nvPr/>
        </p:nvCxnSpPr>
        <p:spPr>
          <a:xfrm>
            <a:off x="2098100"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691" name="Google Shape;2691;p159"/>
          <p:cNvCxnSpPr>
            <a:stCxn id="2671" idx="3"/>
          </p:cNvCxnSpPr>
          <p:nvPr/>
        </p:nvCxnSpPr>
        <p:spPr>
          <a:xfrm rot="10800000">
            <a:off x="2408675" y="1904225"/>
            <a:ext cx="632700" cy="6300"/>
          </a:xfrm>
          <a:prstGeom prst="straightConnector1">
            <a:avLst/>
          </a:prstGeom>
          <a:noFill/>
          <a:ln w="19050" cap="flat" cmpd="sng">
            <a:solidFill>
              <a:srgbClr val="434343"/>
            </a:solidFill>
            <a:prstDash val="solid"/>
            <a:round/>
            <a:headEnd type="stealth" w="med" len="med"/>
            <a:tailEnd type="none" w="med" len="med"/>
          </a:ln>
        </p:spPr>
      </p:cxnSp>
      <p:cxnSp>
        <p:nvCxnSpPr>
          <p:cNvPr id="2692" name="Google Shape;2692;p159"/>
          <p:cNvCxnSpPr/>
          <p:nvPr/>
        </p:nvCxnSpPr>
        <p:spPr>
          <a:xfrm>
            <a:off x="1365625" y="1909450"/>
            <a:ext cx="530100" cy="0"/>
          </a:xfrm>
          <a:prstGeom prst="straightConnector1">
            <a:avLst/>
          </a:prstGeom>
          <a:noFill/>
          <a:ln w="19050" cap="flat" cmpd="sng">
            <a:solidFill>
              <a:srgbClr val="434343"/>
            </a:solidFill>
            <a:prstDash val="solid"/>
            <a:round/>
            <a:headEnd type="stealth" w="med" len="med"/>
            <a:tailEnd type="none" w="med" len="med"/>
          </a:ln>
        </p:spPr>
      </p:cxnSp>
      <p:cxnSp>
        <p:nvCxnSpPr>
          <p:cNvPr id="2693" name="Google Shape;2693;p159"/>
          <p:cNvCxnSpPr/>
          <p:nvPr/>
        </p:nvCxnSpPr>
        <p:spPr>
          <a:xfrm rot="10800000">
            <a:off x="4823925" y="1904225"/>
            <a:ext cx="1097100" cy="0"/>
          </a:xfrm>
          <a:prstGeom prst="straightConnector1">
            <a:avLst/>
          </a:prstGeom>
          <a:noFill/>
          <a:ln w="19050" cap="flat" cmpd="sng">
            <a:solidFill>
              <a:srgbClr val="434343"/>
            </a:solidFill>
            <a:prstDash val="solid"/>
            <a:round/>
            <a:headEnd type="stealth" w="med" len="med"/>
            <a:tailEnd type="none" w="med" len="med"/>
          </a:ln>
        </p:spPr>
      </p:cxnSp>
      <p:cxnSp>
        <p:nvCxnSpPr>
          <p:cNvPr id="2694" name="Google Shape;2694;p159"/>
          <p:cNvCxnSpPr/>
          <p:nvPr/>
        </p:nvCxnSpPr>
        <p:spPr>
          <a:xfrm>
            <a:off x="3365225" y="1909450"/>
            <a:ext cx="945900" cy="0"/>
          </a:xfrm>
          <a:prstGeom prst="straightConnector1">
            <a:avLst/>
          </a:prstGeom>
          <a:noFill/>
          <a:ln w="19050" cap="flat" cmpd="sng">
            <a:solidFill>
              <a:srgbClr val="434343"/>
            </a:solidFill>
            <a:prstDash val="solid"/>
            <a:round/>
            <a:headEnd type="stealth" w="med" len="med"/>
            <a:tailEnd type="none" w="med" len="med"/>
          </a:ln>
        </p:spPr>
      </p:cxnSp>
      <p:cxnSp>
        <p:nvCxnSpPr>
          <p:cNvPr id="2695" name="Google Shape;2695;p159"/>
          <p:cNvCxnSpPr/>
          <p:nvPr/>
        </p:nvCxnSpPr>
        <p:spPr>
          <a:xfrm>
            <a:off x="6166325" y="1904350"/>
            <a:ext cx="544500" cy="0"/>
          </a:xfrm>
          <a:prstGeom prst="straightConnector1">
            <a:avLst/>
          </a:prstGeom>
          <a:noFill/>
          <a:ln w="19050" cap="flat" cmpd="sng">
            <a:solidFill>
              <a:srgbClr val="434343"/>
            </a:solidFill>
            <a:prstDash val="solid"/>
            <a:round/>
            <a:headEnd type="stealth" w="med" len="med"/>
            <a:tailEnd type="none" w="med" len="med"/>
          </a:ln>
        </p:spPr>
      </p:cxnSp>
      <p:cxnSp>
        <p:nvCxnSpPr>
          <p:cNvPr id="2696" name="Google Shape;2696;p159"/>
          <p:cNvCxnSpPr/>
          <p:nvPr/>
        </p:nvCxnSpPr>
        <p:spPr>
          <a:xfrm>
            <a:off x="7304925" y="1904350"/>
            <a:ext cx="544500" cy="0"/>
          </a:xfrm>
          <a:prstGeom prst="straightConnector1">
            <a:avLst/>
          </a:prstGeom>
          <a:noFill/>
          <a:ln w="19050" cap="flat" cmpd="sng">
            <a:solidFill>
              <a:srgbClr val="434343"/>
            </a:solidFill>
            <a:prstDash val="solid"/>
            <a:round/>
            <a:headEnd type="none" w="med" len="med"/>
            <a:tailEnd type="stealth" w="med" len="med"/>
          </a:ln>
        </p:spPr>
      </p:cxnSp>
      <p:cxnSp>
        <p:nvCxnSpPr>
          <p:cNvPr id="2697" name="Google Shape;2697;p159"/>
          <p:cNvCxnSpPr/>
          <p:nvPr/>
        </p:nvCxnSpPr>
        <p:spPr>
          <a:xfrm>
            <a:off x="3682975"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698" name="Google Shape;2698;p159"/>
          <p:cNvCxnSpPr/>
          <p:nvPr/>
        </p:nvCxnSpPr>
        <p:spPr>
          <a:xfrm>
            <a:off x="4605225"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699" name="Google Shape;2699;p159"/>
          <p:cNvCxnSpPr/>
          <p:nvPr/>
        </p:nvCxnSpPr>
        <p:spPr>
          <a:xfrm>
            <a:off x="4291300"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700" name="Google Shape;2700;p159"/>
          <p:cNvCxnSpPr/>
          <p:nvPr/>
        </p:nvCxnSpPr>
        <p:spPr>
          <a:xfrm>
            <a:off x="3992050"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701" name="Google Shape;2701;p159"/>
          <p:cNvCxnSpPr/>
          <p:nvPr/>
        </p:nvCxnSpPr>
        <p:spPr>
          <a:xfrm>
            <a:off x="5511575"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702" name="Google Shape;2702;p159"/>
          <p:cNvCxnSpPr/>
          <p:nvPr/>
        </p:nvCxnSpPr>
        <p:spPr>
          <a:xfrm>
            <a:off x="5197650"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703" name="Google Shape;2703;p159"/>
          <p:cNvCxnSpPr/>
          <p:nvPr/>
        </p:nvCxnSpPr>
        <p:spPr>
          <a:xfrm>
            <a:off x="4898400"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704" name="Google Shape;2704;p159"/>
          <p:cNvCxnSpPr/>
          <p:nvPr/>
        </p:nvCxnSpPr>
        <p:spPr>
          <a:xfrm>
            <a:off x="6571900"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705" name="Google Shape;2705;p159"/>
          <p:cNvCxnSpPr/>
          <p:nvPr/>
        </p:nvCxnSpPr>
        <p:spPr>
          <a:xfrm>
            <a:off x="7478250"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706" name="Google Shape;2706;p159"/>
          <p:cNvCxnSpPr/>
          <p:nvPr/>
        </p:nvCxnSpPr>
        <p:spPr>
          <a:xfrm>
            <a:off x="7164325"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707" name="Google Shape;2707;p159"/>
          <p:cNvCxnSpPr/>
          <p:nvPr/>
        </p:nvCxnSpPr>
        <p:spPr>
          <a:xfrm>
            <a:off x="6865075" y="2623000"/>
            <a:ext cx="0" cy="152400"/>
          </a:xfrm>
          <a:prstGeom prst="straightConnector1">
            <a:avLst/>
          </a:prstGeom>
          <a:noFill/>
          <a:ln w="9525" cap="flat" cmpd="sng">
            <a:solidFill>
              <a:srgbClr val="434343"/>
            </a:solidFill>
            <a:prstDash val="solid"/>
            <a:round/>
            <a:headEnd type="none" w="med" len="med"/>
            <a:tailEnd type="none" w="med" len="med"/>
          </a:ln>
        </p:spPr>
      </p:cxnSp>
      <p:cxnSp>
        <p:nvCxnSpPr>
          <p:cNvPr id="2708" name="Google Shape;2708;p159"/>
          <p:cNvCxnSpPr/>
          <p:nvPr/>
        </p:nvCxnSpPr>
        <p:spPr>
          <a:xfrm>
            <a:off x="8493700" y="2623000"/>
            <a:ext cx="0" cy="152400"/>
          </a:xfrm>
          <a:prstGeom prst="straightConnector1">
            <a:avLst/>
          </a:prstGeom>
          <a:noFill/>
          <a:ln w="9525" cap="flat" cmpd="sng">
            <a:solidFill>
              <a:srgbClr val="434343"/>
            </a:solidFill>
            <a:prstDash val="solid"/>
            <a:round/>
            <a:headEnd type="none" w="med" len="med"/>
            <a:tailEnd type="none" w="med" len="med"/>
          </a:ln>
        </p:spPr>
      </p:cxnSp>
      <p:pic>
        <p:nvPicPr>
          <p:cNvPr id="2709" name="Google Shape;2709;p159"/>
          <p:cNvPicPr preferRelativeResize="0"/>
          <p:nvPr/>
        </p:nvPicPr>
        <p:blipFill>
          <a:blip r:embed="rId4">
            <a:alphaModFix amt="23000"/>
          </a:blip>
          <a:stretch>
            <a:fillRect/>
          </a:stretch>
        </p:blipFill>
        <p:spPr>
          <a:xfrm>
            <a:off x="2796175" y="961500"/>
            <a:ext cx="5572226" cy="1120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DFE9FB"/>
            </a:gs>
            <a:gs pos="100000">
              <a:srgbClr val="6E9BE7"/>
            </a:gs>
          </a:gsLst>
          <a:path path="circle">
            <a:fillToRect l="50000" t="50000" r="50000" b="50000"/>
          </a:path>
          <a:tileRect/>
        </a:gradFill>
        <a:effectLst/>
      </p:bgPr>
    </p:bg>
    <p:spTree>
      <p:nvGrpSpPr>
        <p:cNvPr id="1" name="Shape 2713"/>
        <p:cNvGrpSpPr/>
        <p:nvPr/>
      </p:nvGrpSpPr>
      <p:grpSpPr>
        <a:xfrm>
          <a:off x="0" y="0"/>
          <a:ext cx="0" cy="0"/>
          <a:chOff x="0" y="0"/>
          <a:chExt cx="0" cy="0"/>
        </a:xfrm>
      </p:grpSpPr>
      <p:sp>
        <p:nvSpPr>
          <p:cNvPr id="2714" name="Google Shape;2714;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Alternate Sites</a:t>
            </a:r>
            <a:endParaRPr/>
          </a:p>
        </p:txBody>
      </p:sp>
      <p:sp>
        <p:nvSpPr>
          <p:cNvPr id="2715" name="Google Shape;2715;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One last consideration for disaster recovery is the use of </a:t>
            </a:r>
            <a:r>
              <a:rPr lang="en" b="1"/>
              <a:t>alternate sites</a:t>
            </a:r>
            <a:r>
              <a:rPr lang="en"/>
              <a:t> to house critical data technology functions. While disasters are rare, they may require that operations move to an alternate site.</a:t>
            </a:r>
            <a:endParaRPr/>
          </a:p>
        </p:txBody>
      </p:sp>
      <p:sp>
        <p:nvSpPr>
          <p:cNvPr id="2716" name="Google Shape;2716;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2717" name="Google Shape;2717;p160"/>
          <p:cNvSpPr txBox="1">
            <a:spLocks noGrp="1"/>
          </p:cNvSpPr>
          <p:nvPr>
            <p:ph type="body" idx="3"/>
          </p:nvPr>
        </p:nvSpPr>
        <p:spPr>
          <a:xfrm>
            <a:off x="263775" y="3056475"/>
            <a:ext cx="2931900" cy="1775700"/>
          </a:xfrm>
          <a:prstGeom prst="rect">
            <a:avLst/>
          </a:prstGeom>
        </p:spPr>
        <p:txBody>
          <a:bodyPr spcFirstLastPara="1" wrap="square" lIns="457200" tIns="91425" rIns="365750" bIns="91425" anchor="t" anchorCtr="0">
            <a:noAutofit/>
          </a:bodyPr>
          <a:lstStyle/>
          <a:p>
            <a:pPr marL="0" lvl="0" indent="0" algn="l" rtl="0">
              <a:spcBef>
                <a:spcPts val="0"/>
              </a:spcBef>
              <a:spcAft>
                <a:spcPts val="800"/>
              </a:spcAft>
              <a:buNone/>
            </a:pPr>
            <a:r>
              <a:rPr lang="en"/>
              <a:t>A </a:t>
            </a:r>
            <a:r>
              <a:rPr lang="en" b="1"/>
              <a:t>hot site</a:t>
            </a:r>
            <a:r>
              <a:rPr lang="en"/>
              <a:t> is ready at all times. It has equipment loaded with currently available data and c</a:t>
            </a:r>
            <a:r>
              <a:rPr lang="en">
                <a:solidFill>
                  <a:schemeClr val="dk1"/>
                </a:solidFill>
              </a:rPr>
              <a:t>an immediately continue operations</a:t>
            </a:r>
            <a:r>
              <a:rPr lang="en"/>
              <a:t>. It is costly, </a:t>
            </a:r>
            <a:br>
              <a:rPr lang="en"/>
            </a:br>
            <a:r>
              <a:rPr lang="en"/>
              <a:t>but important for </a:t>
            </a:r>
            <a:br>
              <a:rPr lang="en"/>
            </a:br>
            <a:r>
              <a:rPr lang="en"/>
              <a:t>mission-critical data.</a:t>
            </a:r>
            <a:endParaRPr/>
          </a:p>
        </p:txBody>
      </p:sp>
      <p:sp>
        <p:nvSpPr>
          <p:cNvPr id="2718" name="Google Shape;2718;p160"/>
          <p:cNvSpPr txBox="1">
            <a:spLocks noGrp="1"/>
          </p:cNvSpPr>
          <p:nvPr>
            <p:ph type="body" idx="3"/>
          </p:nvPr>
        </p:nvSpPr>
        <p:spPr>
          <a:xfrm>
            <a:off x="3073325" y="3056475"/>
            <a:ext cx="2747100" cy="1775700"/>
          </a:xfrm>
          <a:prstGeom prst="rect">
            <a:avLst/>
          </a:prstGeom>
        </p:spPr>
        <p:txBody>
          <a:bodyPr spcFirstLastPara="1" wrap="square" lIns="365750" tIns="91425" rIns="274300" bIns="91425" anchor="t" anchorCtr="0">
            <a:noAutofit/>
          </a:bodyPr>
          <a:lstStyle/>
          <a:p>
            <a:pPr marL="0" lvl="0" indent="0" algn="l" rtl="0">
              <a:spcBef>
                <a:spcPts val="0"/>
              </a:spcBef>
              <a:spcAft>
                <a:spcPts val="800"/>
              </a:spcAft>
              <a:buClr>
                <a:schemeClr val="dk1"/>
              </a:buClr>
              <a:buSzPts val="1100"/>
              <a:buFont typeface="Arial"/>
              <a:buNone/>
            </a:pPr>
            <a:r>
              <a:rPr lang="en">
                <a:solidFill>
                  <a:schemeClr val="dk1"/>
                </a:solidFill>
              </a:rPr>
              <a:t>A </a:t>
            </a:r>
            <a:r>
              <a:rPr lang="en" b="1">
                <a:solidFill>
                  <a:schemeClr val="dk1"/>
                </a:solidFill>
              </a:rPr>
              <a:t>cold site</a:t>
            </a:r>
            <a:r>
              <a:rPr lang="en">
                <a:solidFill>
                  <a:schemeClr val="dk1"/>
                </a:solidFill>
              </a:rPr>
              <a:t> has very little existing infrastructure. It is not typically used until after a disaster occurs, so there must be a strategy for setting it up quickly when the time comes.</a:t>
            </a:r>
            <a:endParaRPr/>
          </a:p>
        </p:txBody>
      </p:sp>
      <p:sp>
        <p:nvSpPr>
          <p:cNvPr id="2719" name="Google Shape;2719;p160"/>
          <p:cNvSpPr txBox="1">
            <a:spLocks noGrp="1"/>
          </p:cNvSpPr>
          <p:nvPr>
            <p:ph type="body" idx="3"/>
          </p:nvPr>
        </p:nvSpPr>
        <p:spPr>
          <a:xfrm>
            <a:off x="5550775" y="3056475"/>
            <a:ext cx="3090300" cy="1775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a:solidFill>
                  <a:schemeClr val="dk1"/>
                </a:solidFill>
              </a:rPr>
              <a:t>A </a:t>
            </a:r>
            <a:r>
              <a:rPr lang="en" b="1">
                <a:solidFill>
                  <a:schemeClr val="dk1"/>
                </a:solidFill>
              </a:rPr>
              <a:t>warm site </a:t>
            </a:r>
            <a:r>
              <a:rPr lang="en">
                <a:solidFill>
                  <a:schemeClr val="dk1"/>
                </a:solidFill>
              </a:rPr>
              <a:t>is in-between. For example, servers, hardware, software, and other equipment might be set up but not loaded with the latest data.</a:t>
            </a:r>
            <a:endParaRPr/>
          </a:p>
        </p:txBody>
      </p:sp>
      <p:pic>
        <p:nvPicPr>
          <p:cNvPr id="2720" name="Google Shape;2720;p160"/>
          <p:cNvPicPr preferRelativeResize="0"/>
          <p:nvPr/>
        </p:nvPicPr>
        <p:blipFill>
          <a:blip r:embed="rId3">
            <a:alphaModFix/>
          </a:blip>
          <a:stretch>
            <a:fillRect/>
          </a:stretch>
        </p:blipFill>
        <p:spPr>
          <a:xfrm>
            <a:off x="633150" y="1516925"/>
            <a:ext cx="7619681" cy="17109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p16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726" name="Google Shape;2726;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2727" name="Google Shape;2727;p161"/>
          <p:cNvSpPr txBox="1">
            <a:spLocks noGrp="1"/>
          </p:cNvSpPr>
          <p:nvPr>
            <p:ph type="title" idx="2"/>
          </p:nvPr>
        </p:nvSpPr>
        <p:spPr>
          <a:xfrm>
            <a:off x="273900" y="1042875"/>
            <a:ext cx="8595300" cy="17871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sz="2500">
                <a:solidFill>
                  <a:schemeClr val="dk1"/>
                </a:solidFill>
                <a:latin typeface="Roboto Light"/>
                <a:ea typeface="Roboto Light"/>
                <a:cs typeface="Roboto Light"/>
                <a:sym typeface="Roboto Light"/>
              </a:rPr>
              <a:t> </a:t>
            </a:r>
            <a:r>
              <a:rPr lang="en">
                <a:solidFill>
                  <a:schemeClr val="dk1"/>
                </a:solidFill>
                <a:latin typeface="Roboto Light"/>
                <a:ea typeface="Roboto Light"/>
                <a:cs typeface="Roboto Light"/>
                <a:sym typeface="Roboto Light"/>
              </a:rPr>
              <a:t>Disaster Recovery Planning</a:t>
            </a:r>
            <a:endParaRPr>
              <a:solidFill>
                <a:schemeClr val="dk1"/>
              </a:solidFill>
            </a:endParaRPr>
          </a:p>
          <a:p>
            <a:pPr marL="0" lvl="0" indent="0" algn="l" rtl="0">
              <a:lnSpc>
                <a:spcPct val="115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work in groups to create a high-level disaster recovery plan for GeldCorp.</a:t>
            </a:r>
            <a:endParaRPr sz="1600">
              <a:latin typeface="Roboto Light"/>
              <a:ea typeface="Roboto Light"/>
              <a:cs typeface="Roboto Light"/>
              <a:sym typeface="Roboto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088" name="Google Shape;2088;p10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109"/>
          <p:cNvGrpSpPr/>
          <p:nvPr/>
        </p:nvGrpSpPr>
        <p:grpSpPr>
          <a:xfrm>
            <a:off x="457200" y="1300225"/>
            <a:ext cx="776889" cy="621300"/>
            <a:chOff x="457200" y="1378813"/>
            <a:chExt cx="776889" cy="621300"/>
          </a:xfrm>
        </p:grpSpPr>
        <p:sp>
          <p:nvSpPr>
            <p:cNvPr id="2090" name="Google Shape;2090;p109"/>
            <p:cNvSpPr/>
            <p:nvPr/>
          </p:nvSpPr>
          <p:spPr>
            <a:xfrm>
              <a:off x="457200" y="1378813"/>
              <a:ext cx="695400" cy="6213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091" name="Google Shape;2091;p109"/>
            <p:cNvSpPr/>
            <p:nvPr/>
          </p:nvSpPr>
          <p:spPr>
            <a:xfrm rot="5400000">
              <a:off x="969614" y="1607625"/>
              <a:ext cx="340325" cy="188625"/>
            </a:xfrm>
            <a:prstGeom prst="flowChartExtra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2" name="Google Shape;2092;p109"/>
          <p:cNvGrpSpPr/>
          <p:nvPr/>
        </p:nvGrpSpPr>
        <p:grpSpPr>
          <a:xfrm>
            <a:off x="457200" y="2000125"/>
            <a:ext cx="776889" cy="621300"/>
            <a:chOff x="457200" y="1378813"/>
            <a:chExt cx="776889" cy="621300"/>
          </a:xfrm>
        </p:grpSpPr>
        <p:sp>
          <p:nvSpPr>
            <p:cNvPr id="2093" name="Google Shape;2093;p109"/>
            <p:cNvSpPr/>
            <p:nvPr/>
          </p:nvSpPr>
          <p:spPr>
            <a:xfrm>
              <a:off x="457200" y="1378813"/>
              <a:ext cx="695400" cy="6213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094" name="Google Shape;2094;p109"/>
            <p:cNvSpPr/>
            <p:nvPr/>
          </p:nvSpPr>
          <p:spPr>
            <a:xfrm rot="5400000">
              <a:off x="969614" y="1607625"/>
              <a:ext cx="340325" cy="188625"/>
            </a:xfrm>
            <a:prstGeom prst="flowChartExtra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5" name="Google Shape;2095;p109"/>
          <p:cNvGrpSpPr/>
          <p:nvPr/>
        </p:nvGrpSpPr>
        <p:grpSpPr>
          <a:xfrm>
            <a:off x="457200" y="2692850"/>
            <a:ext cx="776889" cy="621300"/>
            <a:chOff x="457200" y="1378813"/>
            <a:chExt cx="776889" cy="621300"/>
          </a:xfrm>
        </p:grpSpPr>
        <p:sp>
          <p:nvSpPr>
            <p:cNvPr id="2096" name="Google Shape;2096;p109"/>
            <p:cNvSpPr/>
            <p:nvPr/>
          </p:nvSpPr>
          <p:spPr>
            <a:xfrm>
              <a:off x="457200" y="1378813"/>
              <a:ext cx="695400" cy="6213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97" name="Google Shape;2097;p109"/>
            <p:cNvSpPr/>
            <p:nvPr/>
          </p:nvSpPr>
          <p:spPr>
            <a:xfrm rot="5400000">
              <a:off x="969614" y="1607625"/>
              <a:ext cx="340325" cy="188625"/>
            </a:xfrm>
            <a:prstGeom prst="flowChartExtra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109"/>
          <p:cNvGrpSpPr/>
          <p:nvPr/>
        </p:nvGrpSpPr>
        <p:grpSpPr>
          <a:xfrm>
            <a:off x="457200" y="3390350"/>
            <a:ext cx="776889" cy="621300"/>
            <a:chOff x="457200" y="1378813"/>
            <a:chExt cx="776889" cy="621300"/>
          </a:xfrm>
        </p:grpSpPr>
        <p:sp>
          <p:nvSpPr>
            <p:cNvPr id="2099" name="Google Shape;2099;p109"/>
            <p:cNvSpPr/>
            <p:nvPr/>
          </p:nvSpPr>
          <p:spPr>
            <a:xfrm>
              <a:off x="457200" y="1378813"/>
              <a:ext cx="695400" cy="6213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00" name="Google Shape;2100;p109"/>
            <p:cNvSpPr/>
            <p:nvPr/>
          </p:nvSpPr>
          <p:spPr>
            <a:xfrm rot="5400000">
              <a:off x="969614" y="1607625"/>
              <a:ext cx="340325" cy="188625"/>
            </a:xfrm>
            <a:prstGeom prst="flowChartExtra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1" name="Google Shape;2101;p10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0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0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4" name="Google Shape;2104;p109"/>
          <p:cNvGrpSpPr/>
          <p:nvPr/>
        </p:nvGrpSpPr>
        <p:grpSpPr>
          <a:xfrm>
            <a:off x="469500" y="4083075"/>
            <a:ext cx="776889" cy="621300"/>
            <a:chOff x="457200" y="1378813"/>
            <a:chExt cx="776889" cy="621300"/>
          </a:xfrm>
        </p:grpSpPr>
        <p:sp>
          <p:nvSpPr>
            <p:cNvPr id="2105" name="Google Shape;2105;p109"/>
            <p:cNvSpPr/>
            <p:nvPr/>
          </p:nvSpPr>
          <p:spPr>
            <a:xfrm>
              <a:off x="457200" y="1378813"/>
              <a:ext cx="695400" cy="6213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06" name="Google Shape;2106;p109"/>
            <p:cNvSpPr/>
            <p:nvPr/>
          </p:nvSpPr>
          <p:spPr>
            <a:xfrm rot="5400000">
              <a:off x="969614" y="1607625"/>
              <a:ext cx="340325" cy="188625"/>
            </a:xfrm>
            <a:prstGeom prst="flowChartExtra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7" name="Google Shape;2107;p10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Breakdown	</a:t>
            </a:r>
            <a:endParaRPr/>
          </a:p>
        </p:txBody>
      </p:sp>
      <p:sp>
        <p:nvSpPr>
          <p:cNvPr id="2109" name="Google Shape;2109;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class will cover the following topics: </a:t>
            </a:r>
            <a:endParaRPr>
              <a:solidFill>
                <a:schemeClr val="dk1"/>
              </a:solidFill>
            </a:endParaRPr>
          </a:p>
          <a:p>
            <a:pPr marL="0" lvl="0" indent="0" algn="l" rtl="0">
              <a:spcBef>
                <a:spcPts val="0"/>
              </a:spcBef>
              <a:spcAft>
                <a:spcPts val="0"/>
              </a:spcAft>
              <a:buNone/>
            </a:pPr>
            <a:endParaRPr/>
          </a:p>
        </p:txBody>
      </p:sp>
      <p:sp>
        <p:nvSpPr>
          <p:cNvPr id="2110" name="Google Shape;2110;p109"/>
          <p:cNvSpPr txBox="1">
            <a:spLocks noGrp="1"/>
          </p:cNvSpPr>
          <p:nvPr>
            <p:ph type="subTitle" idx="1"/>
          </p:nvPr>
        </p:nvSpPr>
        <p:spPr>
          <a:xfrm>
            <a:off x="1516582" y="1319425"/>
            <a:ext cx="66054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24292E"/>
                </a:solidFill>
                <a:latin typeface="Roboto"/>
                <a:ea typeface="Roboto"/>
                <a:cs typeface="Roboto"/>
                <a:sym typeface="Roboto"/>
              </a:rPr>
              <a:t>Codifying Rules with Policy and Procedures</a:t>
            </a:r>
            <a:endParaRPr sz="1800">
              <a:latin typeface="Roboto"/>
              <a:ea typeface="Roboto"/>
              <a:cs typeface="Roboto"/>
              <a:sym typeface="Roboto"/>
            </a:endParaRPr>
          </a:p>
        </p:txBody>
      </p:sp>
      <p:sp>
        <p:nvSpPr>
          <p:cNvPr id="2111" name="Google Shape;2111;p109"/>
          <p:cNvSpPr txBox="1">
            <a:spLocks noGrp="1"/>
          </p:cNvSpPr>
          <p:nvPr>
            <p:ph type="subTitle" idx="2"/>
          </p:nvPr>
        </p:nvSpPr>
        <p:spPr>
          <a:xfrm>
            <a:off x="1507865" y="2004950"/>
            <a:ext cx="6605400" cy="60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800">
                <a:solidFill>
                  <a:srgbClr val="24292E"/>
                </a:solidFill>
                <a:latin typeface="Roboto"/>
                <a:ea typeface="Roboto"/>
                <a:cs typeface="Roboto"/>
                <a:sym typeface="Roboto"/>
              </a:rPr>
              <a:t>Using Governance Frameworks to Guide Policy Decisions</a:t>
            </a:r>
            <a:endParaRPr sz="1800">
              <a:latin typeface="Roboto"/>
              <a:ea typeface="Roboto"/>
              <a:cs typeface="Roboto"/>
              <a:sym typeface="Roboto"/>
            </a:endParaRPr>
          </a:p>
        </p:txBody>
      </p:sp>
      <p:sp>
        <p:nvSpPr>
          <p:cNvPr id="2112" name="Google Shape;2112;p109"/>
          <p:cNvSpPr txBox="1">
            <a:spLocks noGrp="1"/>
          </p:cNvSpPr>
          <p:nvPr>
            <p:ph type="subTitle" idx="3"/>
          </p:nvPr>
        </p:nvSpPr>
        <p:spPr>
          <a:xfrm>
            <a:off x="1516636" y="2695263"/>
            <a:ext cx="6605400" cy="60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800">
                <a:solidFill>
                  <a:srgbClr val="24292E"/>
                </a:solidFill>
                <a:latin typeface="Roboto"/>
                <a:ea typeface="Roboto"/>
                <a:cs typeface="Roboto"/>
                <a:sym typeface="Roboto"/>
              </a:rPr>
              <a:t>Audit and Compliance</a:t>
            </a:r>
            <a:endParaRPr sz="1800">
              <a:latin typeface="Roboto"/>
              <a:ea typeface="Roboto"/>
              <a:cs typeface="Roboto"/>
              <a:sym typeface="Roboto"/>
            </a:endParaRPr>
          </a:p>
        </p:txBody>
      </p:sp>
      <p:sp>
        <p:nvSpPr>
          <p:cNvPr id="2113" name="Google Shape;2113;p109"/>
          <p:cNvSpPr txBox="1">
            <a:spLocks noGrp="1"/>
          </p:cNvSpPr>
          <p:nvPr>
            <p:ph type="subTitle" idx="4"/>
          </p:nvPr>
        </p:nvSpPr>
        <p:spPr>
          <a:xfrm>
            <a:off x="1507775" y="3385563"/>
            <a:ext cx="6605400" cy="60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800">
                <a:solidFill>
                  <a:srgbClr val="24292E"/>
                </a:solidFill>
                <a:latin typeface="Roboto"/>
                <a:ea typeface="Roboto"/>
                <a:cs typeface="Roboto"/>
                <a:sym typeface="Roboto"/>
              </a:rPr>
              <a:t>Business Continuity Planning and Disaster Recovery (BCP/DR)</a:t>
            </a:r>
            <a:endParaRPr sz="1800">
              <a:latin typeface="Roboto"/>
              <a:ea typeface="Roboto"/>
              <a:cs typeface="Roboto"/>
              <a:sym typeface="Roboto"/>
            </a:endParaRPr>
          </a:p>
        </p:txBody>
      </p:sp>
      <p:sp>
        <p:nvSpPr>
          <p:cNvPr id="2114" name="Google Shape;2114;p109"/>
          <p:cNvSpPr txBox="1">
            <a:spLocks noGrp="1"/>
          </p:cNvSpPr>
          <p:nvPr>
            <p:ph type="subTitle" idx="5"/>
          </p:nvPr>
        </p:nvSpPr>
        <p:spPr>
          <a:xfrm>
            <a:off x="1516636" y="4078300"/>
            <a:ext cx="6605400" cy="60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800">
                <a:solidFill>
                  <a:srgbClr val="24292E"/>
                </a:solidFill>
                <a:latin typeface="Roboto"/>
                <a:ea typeface="Roboto"/>
                <a:cs typeface="Roboto"/>
                <a:sym typeface="Roboto"/>
              </a:rPr>
              <a:t>Developing BCP/DR Recommendations for an Organization</a:t>
            </a:r>
            <a:endParaRPr sz="18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36"/>
        <p:cNvGrpSpPr/>
        <p:nvPr/>
      </p:nvGrpSpPr>
      <p:grpSpPr>
        <a:xfrm>
          <a:off x="0" y="0"/>
          <a:ext cx="0" cy="0"/>
          <a:chOff x="0" y="0"/>
          <a:chExt cx="0" cy="0"/>
        </a:xfrm>
      </p:grpSpPr>
      <p:sp>
        <p:nvSpPr>
          <p:cNvPr id="2737" name="Google Shape;2737;p16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Any Questions?</a:t>
            </a:r>
            <a:endParaRPr/>
          </a:p>
        </p:txBody>
      </p:sp>
      <p:sp>
        <p:nvSpPr>
          <p:cNvPr id="2738" name="Google Shape;2738;p163"/>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4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110"/>
          <p:cNvSpPr txBox="1">
            <a:spLocks noGrp="1"/>
          </p:cNvSpPr>
          <p:nvPr>
            <p:ph type="title"/>
          </p:nvPr>
        </p:nvSpPr>
        <p:spPr>
          <a:xfrm>
            <a:off x="274325" y="1874875"/>
            <a:ext cx="8595300" cy="100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Codifying Rules with Policy</a:t>
            </a:r>
            <a:br>
              <a:rPr lang="en"/>
            </a:br>
            <a:r>
              <a:rPr lang="en"/>
              <a:t>and Procedures</a:t>
            </a:r>
            <a:endParaRPr/>
          </a:p>
          <a:p>
            <a:pPr marL="0" lvl="0" indent="0" algn="ctr" rtl="0">
              <a:spcBef>
                <a:spcPts val="0"/>
              </a:spcBef>
              <a:spcAft>
                <a:spcPts val="0"/>
              </a:spcAft>
              <a:buNone/>
            </a:pPr>
            <a:endParaRPr/>
          </a:p>
        </p:txBody>
      </p:sp>
      <p:sp>
        <p:nvSpPr>
          <p:cNvPr id="2120" name="Google Shape;2120;p11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121" name="Google Shape;2121;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AAEBF2"/>
            </a:gs>
            <a:gs pos="100000">
              <a:srgbClr val="1AA0AE"/>
            </a:gs>
          </a:gsLst>
          <a:lin ang="5400012" scaled="0"/>
        </a:gradFill>
        <a:effectLst/>
      </p:bgPr>
    </p:bg>
    <p:spTree>
      <p:nvGrpSpPr>
        <p:cNvPr id="1" name="Shape 2125"/>
        <p:cNvGrpSpPr/>
        <p:nvPr/>
      </p:nvGrpSpPr>
      <p:grpSpPr>
        <a:xfrm>
          <a:off x="0" y="0"/>
          <a:ext cx="0" cy="0"/>
          <a:chOff x="0" y="0"/>
          <a:chExt cx="0" cy="0"/>
        </a:xfrm>
      </p:grpSpPr>
      <p:sp>
        <p:nvSpPr>
          <p:cNvPr id="2126" name="Google Shape;2126;p111"/>
          <p:cNvSpPr/>
          <p:nvPr/>
        </p:nvSpPr>
        <p:spPr>
          <a:xfrm>
            <a:off x="-28325" y="-9450"/>
            <a:ext cx="9172200" cy="5153100"/>
          </a:xfrm>
          <a:prstGeom prst="rect">
            <a:avLst/>
          </a:prstGeom>
          <a:gradFill>
            <a:gsLst>
              <a:gs pos="0">
                <a:srgbClr val="B1F4DB"/>
              </a:gs>
              <a:gs pos="100000">
                <a:srgbClr val="4FA78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11"/>
          <p:cNvSpPr/>
          <p:nvPr/>
        </p:nvSpPr>
        <p:spPr>
          <a:xfrm flipH="1">
            <a:off x="2938800" y="757350"/>
            <a:ext cx="6205200" cy="4386300"/>
          </a:xfrm>
          <a:prstGeom prst="rtTriangle">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7461"/>
              </a:solidFill>
            </a:endParaRPr>
          </a:p>
        </p:txBody>
      </p:sp>
      <p:sp>
        <p:nvSpPr>
          <p:cNvPr id="2128" name="Google Shape;2128;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129" name="Google Shape;2129;p111"/>
          <p:cNvSpPr/>
          <p:nvPr/>
        </p:nvSpPr>
        <p:spPr>
          <a:xfrm>
            <a:off x="913200" y="1163700"/>
            <a:ext cx="7317600" cy="2816100"/>
          </a:xfrm>
          <a:prstGeom prst="roundRect">
            <a:avLst>
              <a:gd name="adj" fmla="val 4414"/>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800">
                <a:solidFill>
                  <a:schemeClr val="dk1"/>
                </a:solidFill>
                <a:latin typeface="Roboto"/>
                <a:ea typeface="Roboto"/>
                <a:cs typeface="Roboto"/>
                <a:sym typeface="Roboto"/>
              </a:rPr>
              <a:t>We began this week by developing a </a:t>
            </a:r>
            <a:br>
              <a:rPr lang="en" sz="2800">
                <a:solidFill>
                  <a:schemeClr val="dk1"/>
                </a:solidFill>
                <a:latin typeface="Roboto"/>
                <a:ea typeface="Roboto"/>
                <a:cs typeface="Roboto"/>
                <a:sym typeface="Roboto"/>
              </a:rPr>
            </a:br>
            <a:r>
              <a:rPr lang="en" sz="2800">
                <a:solidFill>
                  <a:schemeClr val="dk1"/>
                </a:solidFill>
                <a:latin typeface="Roboto"/>
                <a:ea typeface="Roboto"/>
                <a:cs typeface="Roboto"/>
                <a:sym typeface="Roboto"/>
              </a:rPr>
              <a:t>training plan to improve GeldCorp’s</a:t>
            </a:r>
            <a:r>
              <a:rPr lang="en" sz="2800" i="1">
                <a:solidFill>
                  <a:schemeClr val="dk1"/>
                </a:solidFill>
                <a:latin typeface="Roboto"/>
                <a:ea typeface="Roboto"/>
                <a:cs typeface="Roboto"/>
                <a:sym typeface="Roboto"/>
              </a:rPr>
              <a:t> </a:t>
            </a:r>
            <a:r>
              <a:rPr lang="en" sz="2800">
                <a:solidFill>
                  <a:schemeClr val="dk1"/>
                </a:solidFill>
                <a:latin typeface="Roboto"/>
                <a:ea typeface="Roboto"/>
                <a:cs typeface="Roboto"/>
                <a:sym typeface="Roboto"/>
              </a:rPr>
              <a:t>security culture by changing employee behavior.</a:t>
            </a:r>
            <a:endParaRPr sz="2800">
              <a:latin typeface="Roboto"/>
              <a:ea typeface="Roboto"/>
              <a:cs typeface="Roboto"/>
              <a:sym typeface="Roboto"/>
            </a:endParaRPr>
          </a:p>
        </p:txBody>
      </p:sp>
      <p:sp>
        <p:nvSpPr>
          <p:cNvPr id="2130" name="Google Shape;2130;p111"/>
          <p:cNvSpPr/>
          <p:nvPr/>
        </p:nvSpPr>
        <p:spPr>
          <a:xfrm>
            <a:off x="688850" y="982775"/>
            <a:ext cx="1644000" cy="5328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REVIEW</a:t>
            </a:r>
            <a:endParaRPr sz="24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B1F4DB"/>
            </a:gs>
            <a:gs pos="100000">
              <a:srgbClr val="4FA786"/>
            </a:gs>
          </a:gsLst>
          <a:lin ang="5400012" scaled="0"/>
        </a:gradFill>
        <a:effectLst/>
      </p:bgPr>
    </p:bg>
    <p:spTree>
      <p:nvGrpSpPr>
        <p:cNvPr id="1" name="Shape 2134"/>
        <p:cNvGrpSpPr/>
        <p:nvPr/>
      </p:nvGrpSpPr>
      <p:grpSpPr>
        <a:xfrm>
          <a:off x="0" y="0"/>
          <a:ext cx="0" cy="0"/>
          <a:chOff x="0" y="0"/>
          <a:chExt cx="0" cy="0"/>
        </a:xfrm>
      </p:grpSpPr>
      <p:sp>
        <p:nvSpPr>
          <p:cNvPr id="2135" name="Google Shape;2135;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Policy and Framework</a:t>
            </a:r>
            <a:endParaRPr/>
          </a:p>
        </p:txBody>
      </p:sp>
      <p:sp>
        <p:nvSpPr>
          <p:cNvPr id="2136" name="Google Shape;2136;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Today, we’ll explore these concepts by:</a:t>
            </a:r>
            <a:endParaRPr/>
          </a:p>
        </p:txBody>
      </p:sp>
      <p:sp>
        <p:nvSpPr>
          <p:cNvPr id="2137" name="Google Shape;2137;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138" name="Google Shape;2138;p112"/>
          <p:cNvSpPr/>
          <p:nvPr/>
        </p:nvSpPr>
        <p:spPr>
          <a:xfrm flipH="1">
            <a:off x="724275" y="1465175"/>
            <a:ext cx="2428500" cy="3025200"/>
          </a:xfrm>
          <a:prstGeom prst="round2DiagRect">
            <a:avLst>
              <a:gd name="adj1" fmla="val 16667"/>
              <a:gd name="adj2" fmla="val 0"/>
            </a:avLst>
          </a:prstGeom>
          <a:solidFill>
            <a:srgbClr val="F3F3F3"/>
          </a:solidFill>
          <a:ln>
            <a:noFill/>
          </a:ln>
          <a:effectLst>
            <a:outerShdw blurRad="271463" dist="19050" dir="5400000" algn="bl" rotWithShape="0">
              <a:srgbClr val="4A9CAE">
                <a:alpha val="32000"/>
              </a:srgbClr>
            </a:outerShdw>
          </a:effectLst>
        </p:spPr>
        <p:txBody>
          <a:bodyPr spcFirstLastPara="1" wrap="square" lIns="91425" tIns="457200" rIns="91425" bIns="91425" anchor="t" anchorCtr="0">
            <a:noAutofit/>
          </a:bodyPr>
          <a:lstStyle/>
          <a:p>
            <a:pPr marL="0" lvl="0" indent="0" algn="l" rtl="0">
              <a:spcBef>
                <a:spcPts val="0"/>
              </a:spcBef>
              <a:spcAft>
                <a:spcPts val="800"/>
              </a:spcAft>
              <a:buNone/>
            </a:pPr>
            <a:r>
              <a:rPr lang="en" sz="1600">
                <a:solidFill>
                  <a:schemeClr val="dk1"/>
                </a:solidFill>
                <a:latin typeface="Roboto"/>
                <a:ea typeface="Roboto"/>
                <a:cs typeface="Roboto"/>
                <a:sym typeface="Roboto"/>
              </a:rPr>
              <a:t>formal policies for the financial tech company GeldCorp.</a:t>
            </a:r>
            <a:endParaRPr>
              <a:latin typeface="Roboto"/>
              <a:ea typeface="Roboto"/>
              <a:cs typeface="Roboto"/>
              <a:sym typeface="Roboto"/>
            </a:endParaRPr>
          </a:p>
        </p:txBody>
      </p:sp>
      <p:sp>
        <p:nvSpPr>
          <p:cNvPr id="2139" name="Google Shape;2139;p112"/>
          <p:cNvSpPr/>
          <p:nvPr/>
        </p:nvSpPr>
        <p:spPr>
          <a:xfrm flipH="1">
            <a:off x="3572250" y="1465175"/>
            <a:ext cx="2428500" cy="3025200"/>
          </a:xfrm>
          <a:prstGeom prst="round2DiagRect">
            <a:avLst>
              <a:gd name="adj1" fmla="val 16667"/>
              <a:gd name="adj2" fmla="val 0"/>
            </a:avLst>
          </a:prstGeom>
          <a:solidFill>
            <a:srgbClr val="F3F3F3"/>
          </a:solidFill>
          <a:ln>
            <a:noFill/>
          </a:ln>
          <a:effectLst>
            <a:outerShdw blurRad="271463" dist="19050" dir="5400000" algn="bl" rotWithShape="0">
              <a:srgbClr val="4A9CAE">
                <a:alpha val="32000"/>
              </a:srgbClr>
            </a:outerShdw>
          </a:effectLst>
        </p:spPr>
        <p:txBody>
          <a:bodyPr spcFirstLastPara="1" wrap="square" lIns="91425" tIns="457200"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what user data collected by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GeldCorp is subject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to General Data Protection Regulation (GDPR) and Payment Card Industry (PCI) Security Standard.</a:t>
            </a:r>
            <a:endParaRPr sz="1600">
              <a:solidFill>
                <a:schemeClr val="dk1"/>
              </a:solidFill>
              <a:latin typeface="Roboto"/>
              <a:ea typeface="Roboto"/>
              <a:cs typeface="Roboto"/>
              <a:sym typeface="Roboto"/>
            </a:endParaRPr>
          </a:p>
          <a:p>
            <a:pPr marL="0" lvl="0" indent="0" algn="l" rtl="0">
              <a:spcBef>
                <a:spcPts val="800"/>
              </a:spcBef>
              <a:spcAft>
                <a:spcPts val="0"/>
              </a:spcAft>
              <a:buNone/>
            </a:pPr>
            <a:endParaRPr>
              <a:latin typeface="Roboto"/>
              <a:ea typeface="Roboto"/>
              <a:cs typeface="Roboto"/>
              <a:sym typeface="Roboto"/>
            </a:endParaRPr>
          </a:p>
        </p:txBody>
      </p:sp>
      <p:sp>
        <p:nvSpPr>
          <p:cNvPr id="2140" name="Google Shape;2140;p112"/>
          <p:cNvSpPr/>
          <p:nvPr/>
        </p:nvSpPr>
        <p:spPr>
          <a:xfrm flipH="1">
            <a:off x="6401175" y="1466027"/>
            <a:ext cx="2428500" cy="3025200"/>
          </a:xfrm>
          <a:prstGeom prst="round2DiagRect">
            <a:avLst>
              <a:gd name="adj1" fmla="val 16667"/>
              <a:gd name="adj2" fmla="val 0"/>
            </a:avLst>
          </a:prstGeom>
          <a:solidFill>
            <a:srgbClr val="F3F3F3"/>
          </a:solidFill>
          <a:ln>
            <a:noFill/>
          </a:ln>
          <a:effectLst>
            <a:outerShdw blurRad="271463" dist="19050" dir="5400000" algn="bl" rotWithShape="0">
              <a:srgbClr val="4A9CAE">
                <a:alpha val="32000"/>
              </a:srgbClr>
            </a:outerShdw>
          </a:effectLst>
        </p:spPr>
        <p:txBody>
          <a:bodyPr spcFirstLastPara="1" wrap="square" lIns="91425" tIns="457200"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whether GeldCorp’s data collection practices are GDPR and PCI compliant.</a:t>
            </a:r>
            <a:endParaRPr sz="1600">
              <a:solidFill>
                <a:schemeClr val="dk1"/>
              </a:solidFill>
              <a:latin typeface="Roboto"/>
              <a:ea typeface="Roboto"/>
              <a:cs typeface="Roboto"/>
              <a:sym typeface="Roboto"/>
            </a:endParaRPr>
          </a:p>
          <a:p>
            <a:pPr marL="0" lvl="0" indent="0" algn="l" rtl="0">
              <a:spcBef>
                <a:spcPts val="800"/>
              </a:spcBef>
              <a:spcAft>
                <a:spcPts val="0"/>
              </a:spcAft>
              <a:buNone/>
            </a:pPr>
            <a:endParaRPr>
              <a:latin typeface="Roboto"/>
              <a:ea typeface="Roboto"/>
              <a:cs typeface="Roboto"/>
              <a:sym typeface="Roboto"/>
            </a:endParaRPr>
          </a:p>
        </p:txBody>
      </p:sp>
      <p:sp>
        <p:nvSpPr>
          <p:cNvPr id="2141" name="Google Shape;2141;p112"/>
          <p:cNvSpPr/>
          <p:nvPr/>
        </p:nvSpPr>
        <p:spPr>
          <a:xfrm>
            <a:off x="511375" y="1322300"/>
            <a:ext cx="1644000" cy="5328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Defining </a:t>
            </a:r>
            <a:endParaRPr sz="2000">
              <a:solidFill>
                <a:srgbClr val="FFFFFF"/>
              </a:solidFill>
              <a:latin typeface="Roboto"/>
              <a:ea typeface="Roboto"/>
              <a:cs typeface="Roboto"/>
              <a:sym typeface="Roboto"/>
            </a:endParaRPr>
          </a:p>
        </p:txBody>
      </p:sp>
      <p:sp>
        <p:nvSpPr>
          <p:cNvPr id="2142" name="Google Shape;2142;p112"/>
          <p:cNvSpPr/>
          <p:nvPr/>
        </p:nvSpPr>
        <p:spPr>
          <a:xfrm>
            <a:off x="3357675" y="1322300"/>
            <a:ext cx="1644000" cy="5328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Assessing </a:t>
            </a:r>
            <a:endParaRPr sz="2000">
              <a:solidFill>
                <a:srgbClr val="FFFFFF"/>
              </a:solidFill>
              <a:latin typeface="Roboto"/>
              <a:ea typeface="Roboto"/>
              <a:cs typeface="Roboto"/>
              <a:sym typeface="Roboto"/>
            </a:endParaRPr>
          </a:p>
        </p:txBody>
      </p:sp>
      <p:sp>
        <p:nvSpPr>
          <p:cNvPr id="2143" name="Google Shape;2143;p112"/>
          <p:cNvSpPr/>
          <p:nvPr/>
        </p:nvSpPr>
        <p:spPr>
          <a:xfrm>
            <a:off x="6188450" y="1322300"/>
            <a:ext cx="1644000" cy="5328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Determining </a:t>
            </a:r>
            <a:endParaRPr sz="20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4029</Words>
  <Application>Microsoft Office PowerPoint</Application>
  <PresentationFormat>On-screen Show (16:9)</PresentationFormat>
  <Paragraphs>455</Paragraphs>
  <Slides>61</Slides>
  <Notes>61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61</vt:i4>
      </vt:variant>
    </vt:vector>
  </HeadingPairs>
  <TitlesOfParts>
    <vt:vector size="71" baseType="lpstr">
      <vt:lpstr>Roboto Medium</vt:lpstr>
      <vt:lpstr>Oswald</vt:lpstr>
      <vt:lpstr>Roboto Thin</vt:lpstr>
      <vt:lpstr>Courier New</vt:lpstr>
      <vt:lpstr>Roboto Light</vt:lpstr>
      <vt:lpstr>Inconsolata</vt:lpstr>
      <vt:lpstr>Arial</vt:lpstr>
      <vt:lpstr>Roboto</vt:lpstr>
      <vt:lpstr>Simple Light</vt:lpstr>
      <vt:lpstr>Simple Light</vt:lpstr>
      <vt:lpstr>GRC Day 3</vt:lpstr>
      <vt:lpstr>PowerPoint Presentation</vt:lpstr>
      <vt:lpstr>PowerPoint Presentation</vt:lpstr>
      <vt:lpstr>Governance and Compliance</vt:lpstr>
      <vt:lpstr>PowerPoint Presentation</vt:lpstr>
      <vt:lpstr>Class Breakdown </vt:lpstr>
      <vt:lpstr>Codifying Rules with Policy and Procedures </vt:lpstr>
      <vt:lpstr>PowerPoint Presentation</vt:lpstr>
      <vt:lpstr>Policy and Framework</vt:lpstr>
      <vt:lpstr>Policy and Framework</vt:lpstr>
      <vt:lpstr>Policy and Framework</vt:lpstr>
      <vt:lpstr>How Business Goals Drive Policy Implementation</vt:lpstr>
      <vt:lpstr>Internal Objectives and Policy: Example</vt:lpstr>
      <vt:lpstr>Internal Objectives and Policy</vt:lpstr>
      <vt:lpstr>PowerPoint Presentation</vt:lpstr>
      <vt:lpstr>Password Policy: Example Part 1 </vt:lpstr>
      <vt:lpstr>Password Policy: Example Part 2</vt:lpstr>
      <vt:lpstr>Password Policy: Example Part 3</vt:lpstr>
      <vt:lpstr>20 minutes</vt:lpstr>
      <vt:lpstr>PowerPoint Presentation</vt:lpstr>
      <vt:lpstr>Managing Risk in IT Organizations</vt:lpstr>
      <vt:lpstr>External Objectives and Policy</vt:lpstr>
      <vt:lpstr>Governance Frameworks</vt:lpstr>
      <vt:lpstr>PowerPoint Presentation</vt:lpstr>
      <vt:lpstr>Policies </vt:lpstr>
      <vt:lpstr>Guidelines</vt:lpstr>
      <vt:lpstr>Laws</vt:lpstr>
      <vt:lpstr>SEC</vt:lpstr>
      <vt:lpstr>Industry-Specific Laws </vt:lpstr>
      <vt:lpstr>Regulations</vt:lpstr>
      <vt:lpstr>Regulations</vt:lpstr>
      <vt:lpstr>Regulations</vt:lpstr>
      <vt:lpstr>Standards</vt:lpstr>
      <vt:lpstr>Risk Management Frameworks</vt:lpstr>
      <vt:lpstr>Risk Management Frameworks</vt:lpstr>
      <vt:lpstr>Risk Management Frameworks </vt:lpstr>
      <vt:lpstr>National Institute of Standards and Technology (NIST)</vt:lpstr>
      <vt:lpstr>NIST Cybersecurity Framework</vt:lpstr>
      <vt:lpstr>NIST RMF Scenario</vt:lpstr>
      <vt:lpstr>NIST RMF Scenario </vt:lpstr>
      <vt:lpstr>Setup for Next Activity</vt:lpstr>
      <vt:lpstr>Setup for Next Activity</vt:lpstr>
      <vt:lpstr>0:10</vt:lpstr>
      <vt:lpstr>   Take turns asking your questions.</vt:lpstr>
      <vt:lpstr>PowerPoint Presentation</vt:lpstr>
      <vt:lpstr>Business Continuity Planning and Disaster Recovery (BCP/DR)</vt:lpstr>
      <vt:lpstr>PowerPoint Presentation</vt:lpstr>
      <vt:lpstr>Contingency Planning for Business Continuity</vt:lpstr>
      <vt:lpstr>Contingency Planning for Business Continuity</vt:lpstr>
      <vt:lpstr>Business Continuity Planning vs. Disaster Recovery</vt:lpstr>
      <vt:lpstr>Business Continuity Planning and Disaster Recovery </vt:lpstr>
      <vt:lpstr>NIST Impact Levels</vt:lpstr>
      <vt:lpstr>Contingency Planning</vt:lpstr>
      <vt:lpstr>Business Impact Analysis (BIA) and Risk Assessment</vt:lpstr>
      <vt:lpstr>BIA Metrics</vt:lpstr>
      <vt:lpstr>BIA Metrics</vt:lpstr>
      <vt:lpstr>Alternate Sites</vt:lpstr>
      <vt:lpstr>10 minutes</vt:lpstr>
      <vt:lpstr>PowerPoint Presentation</vt:lpstr>
      <vt:lpstr>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GRC Day 3</dc:title>
  <cp:lastModifiedBy>Dan Schmidt</cp:lastModifiedBy>
  <cp:revision>2</cp:revision>
  <dcterms:modified xsi:type="dcterms:W3CDTF">2020-12-12T15:43:00Z</dcterms:modified>
</cp:coreProperties>
</file>